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91" r:id="rId3"/>
    <p:sldId id="292" r:id="rId4"/>
    <p:sldId id="270" r:id="rId5"/>
    <p:sldId id="257" r:id="rId6"/>
    <p:sldId id="268" r:id="rId7"/>
    <p:sldId id="263" r:id="rId8"/>
    <p:sldId id="264" r:id="rId9"/>
    <p:sldId id="277" r:id="rId10"/>
    <p:sldId id="269" r:id="rId11"/>
    <p:sldId id="280" r:id="rId12"/>
    <p:sldId id="288" r:id="rId13"/>
    <p:sldId id="282" r:id="rId14"/>
    <p:sldId id="283" r:id="rId15"/>
    <p:sldId id="284" r:id="rId16"/>
    <p:sldId id="272" r:id="rId17"/>
    <p:sldId id="273" r:id="rId18"/>
    <p:sldId id="278" r:id="rId19"/>
    <p:sldId id="271" r:id="rId20"/>
    <p:sldId id="279" r:id="rId21"/>
    <p:sldId id="285" r:id="rId22"/>
    <p:sldId id="290" r:id="rId23"/>
    <p:sldId id="289" r:id="rId24"/>
    <p:sldId id="286" r:id="rId25"/>
  </p:sldIdLst>
  <p:sldSz cx="9144000" cy="6858000" type="screen4x3"/>
  <p:notesSz cx="6858000" cy="9144000"/>
  <p:custDataLst>
    <p:tags r:id="rId27"/>
  </p:custDataLst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fesi\kerja-kerja\kemendikbud\wajib%20publikasi%20jurnal\KEMENDIKNAS%20dari%20gilang%20s\data%20dikna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H:\data%20dikn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fesi\kerja-kerja\kemendikbud\wajib%20publikasi%20jurnal\KEMENDIKNAS%20dari%20gilang%20s\data%20dikn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47080052493443"/>
          <c:y val="4.6845638845189573E-2"/>
          <c:w val="0.84235772090988625"/>
          <c:h val="0.81978753491242418"/>
        </c:manualLayout>
      </c:layout>
      <c:lineChart>
        <c:grouping val="standard"/>
        <c:varyColors val="0"/>
        <c:ser>
          <c:idx val="0"/>
          <c:order val="0"/>
          <c:tx>
            <c:v>Jumlah publikasi/juta penduduk</c:v>
          </c:tx>
          <c:spPr>
            <a:ln w="57150"/>
          </c:spPr>
          <c:marker>
            <c:symbol val="none"/>
          </c:marker>
          <c:cat>
            <c:strRef>
              <c:f>'jumlah publikasi penduduk'!$D$159:$R$159</c:f>
              <c:strCach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strCache>
            </c:strRef>
          </c:cat>
          <c:val>
            <c:numRef>
              <c:f>'jumlah publikasi penduduk'!$C$80:$Q$80</c:f>
              <c:numCache>
                <c:formatCode>General</c:formatCode>
                <c:ptCount val="15"/>
                <c:pt idx="0">
                  <c:v>30.867984395931025</c:v>
                </c:pt>
                <c:pt idx="1">
                  <c:v>31.871693134841266</c:v>
                </c:pt>
                <c:pt idx="2">
                  <c:v>33.598346116294572</c:v>
                </c:pt>
                <c:pt idx="3">
                  <c:v>33.957036137467774</c:v>
                </c:pt>
                <c:pt idx="4">
                  <c:v>35.465127377940782</c:v>
                </c:pt>
                <c:pt idx="5">
                  <c:v>40.176111026691963</c:v>
                </c:pt>
                <c:pt idx="6">
                  <c:v>41.431241930185813</c:v>
                </c:pt>
                <c:pt idx="7">
                  <c:v>47.744970565196354</c:v>
                </c:pt>
                <c:pt idx="8">
                  <c:v>57.468400698746805</c:v>
                </c:pt>
                <c:pt idx="9">
                  <c:v>73.732187096048278</c:v>
                </c:pt>
                <c:pt idx="10">
                  <c:v>83.100683781220965</c:v>
                </c:pt>
                <c:pt idx="11">
                  <c:v>91.702302347538406</c:v>
                </c:pt>
                <c:pt idx="12">
                  <c:v>103.65728690099913</c:v>
                </c:pt>
                <c:pt idx="13">
                  <c:v>119.49064571600908</c:v>
                </c:pt>
                <c:pt idx="14">
                  <c:v>133.53405852337795</c:v>
                </c:pt>
              </c:numCache>
            </c:numRef>
          </c:val>
          <c:smooth val="0"/>
        </c:ser>
        <c:ser>
          <c:idx val="1"/>
          <c:order val="1"/>
          <c:spPr>
            <a:ln w="57150"/>
          </c:spPr>
          <c:marker>
            <c:symbol val="none"/>
          </c:marker>
          <c:cat>
            <c:strRef>
              <c:f>'jumlah publikasi penduduk'!$D$159:$R$159</c:f>
              <c:strCach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strCache>
            </c:strRef>
          </c:cat>
          <c:val>
            <c:numRef>
              <c:f>'jumlah publikasi penduduk'!$D$160:$R$160</c:f>
              <c:numCache>
                <c:formatCode>0.0</c:formatCode>
                <c:ptCount val="15"/>
                <c:pt idx="0">
                  <c:v>2.5116554781561842</c:v>
                </c:pt>
                <c:pt idx="1">
                  <c:v>2.6138249061505192</c:v>
                </c:pt>
                <c:pt idx="2">
                  <c:v>2.3624022536220477</c:v>
                </c:pt>
                <c:pt idx="3">
                  <c:v>2.5402308949281873</c:v>
                </c:pt>
                <c:pt idx="4">
                  <c:v>2.6710977397728581</c:v>
                </c:pt>
                <c:pt idx="5">
                  <c:v>2.483771088274576</c:v>
                </c:pt>
                <c:pt idx="6">
                  <c:v>2.2828301971774052</c:v>
                </c:pt>
                <c:pt idx="7">
                  <c:v>2.9570963855875192</c:v>
                </c:pt>
                <c:pt idx="8">
                  <c:v>3.3258160244681361</c:v>
                </c:pt>
                <c:pt idx="9">
                  <c:v>3.7746943042040657</c:v>
                </c:pt>
                <c:pt idx="10">
                  <c:v>4.2449815934162043</c:v>
                </c:pt>
                <c:pt idx="11">
                  <c:v>4.4824579438545564</c:v>
                </c:pt>
                <c:pt idx="12">
                  <c:v>5.1329818111895653</c:v>
                </c:pt>
                <c:pt idx="13">
                  <c:v>6.9035380506148121</c:v>
                </c:pt>
                <c:pt idx="14">
                  <c:v>8.2335943849671125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0904064"/>
        <c:axId val="370947200"/>
      </c:lineChart>
      <c:catAx>
        <c:axId val="3709040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id-ID" sz="2000" dirty="0" smtClean="0"/>
                  <a:t>Tahun</a:t>
                </a:r>
                <a:endParaRPr lang="id-ID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70947200"/>
        <c:crosses val="autoZero"/>
        <c:auto val="1"/>
        <c:lblAlgn val="ctr"/>
        <c:lblOffset val="100"/>
        <c:noMultiLvlLbl val="0"/>
      </c:catAx>
      <c:valAx>
        <c:axId val="3709472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id-ID" sz="1800" dirty="0" smtClean="0"/>
                  <a:t>Jumlah Publikasi per Juta Penduduk</a:t>
                </a:r>
                <a:endParaRPr lang="id-ID" sz="18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70904064"/>
        <c:crosses val="autoZero"/>
        <c:crossBetween val="between"/>
      </c:valAx>
      <c:spPr>
        <a:solidFill>
          <a:schemeClr val="bg1"/>
        </a:soli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80432236447508"/>
          <c:y val="4.8245360132451766E-2"/>
          <c:w val="0.73689815547060455"/>
          <c:h val="0.8034944856748476"/>
        </c:manualLayout>
      </c:layout>
      <c:lineChart>
        <c:grouping val="standard"/>
        <c:varyColors val="0"/>
        <c:ser>
          <c:idx val="0"/>
          <c:order val="0"/>
          <c:tx>
            <c:strRef>
              <c:f>'jumlah publikasi penduduk'!$AC$209</c:f>
              <c:strCache>
                <c:ptCount val="1"/>
                <c:pt idx="0">
                  <c:v>Indonesia</c:v>
                </c:pt>
              </c:strCache>
            </c:strRef>
          </c:tx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'jumlah publikasi penduduk'!$AD$208:$AM$208</c:f>
              <c:strCach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strCache>
            </c:strRef>
          </c:cat>
          <c:val>
            <c:numRef>
              <c:f>'jumlah publikasi penduduk'!$AD$209:$AM$209</c:f>
              <c:numCache>
                <c:formatCode>General</c:formatCode>
                <c:ptCount val="10"/>
                <c:pt idx="0">
                  <c:v>537</c:v>
                </c:pt>
                <c:pt idx="1">
                  <c:v>500</c:v>
                </c:pt>
                <c:pt idx="2">
                  <c:v>656</c:v>
                </c:pt>
                <c:pt idx="3">
                  <c:v>747</c:v>
                </c:pt>
                <c:pt idx="4">
                  <c:v>858</c:v>
                </c:pt>
                <c:pt idx="5">
                  <c:v>976</c:v>
                </c:pt>
                <c:pt idx="6" formatCode="#,##0">
                  <c:v>1042</c:v>
                </c:pt>
                <c:pt idx="7" formatCode="#,##0">
                  <c:v>1206</c:v>
                </c:pt>
                <c:pt idx="8" formatCode="#,##0">
                  <c:v>1639</c:v>
                </c:pt>
                <c:pt idx="9" formatCode="#,##0">
                  <c:v>1975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'jumlah publikasi penduduk'!$AC$210</c:f>
              <c:strCache>
                <c:ptCount val="1"/>
                <c:pt idx="0">
                  <c:v>Thailand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cat>
            <c:strRef>
              <c:f>'jumlah publikasi penduduk'!$AD$208:$AM$208</c:f>
              <c:strCach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strCache>
            </c:strRef>
          </c:cat>
          <c:val>
            <c:numRef>
              <c:f>'jumlah publikasi penduduk'!$AD$210:$AM$210</c:f>
              <c:numCache>
                <c:formatCode>#,##0</c:formatCode>
                <c:ptCount val="10"/>
                <c:pt idx="0">
                  <c:v>2073</c:v>
                </c:pt>
                <c:pt idx="1">
                  <c:v>2322</c:v>
                </c:pt>
                <c:pt idx="2">
                  <c:v>2915</c:v>
                </c:pt>
                <c:pt idx="3">
                  <c:v>3495</c:v>
                </c:pt>
                <c:pt idx="4">
                  <c:v>4144</c:v>
                </c:pt>
                <c:pt idx="5">
                  <c:v>5322</c:v>
                </c:pt>
                <c:pt idx="6">
                  <c:v>6142</c:v>
                </c:pt>
                <c:pt idx="7">
                  <c:v>7244</c:v>
                </c:pt>
                <c:pt idx="8">
                  <c:v>7529</c:v>
                </c:pt>
                <c:pt idx="9">
                  <c:v>8621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'jumlah publikasi penduduk'!$AC$211</c:f>
              <c:strCache>
                <c:ptCount val="1"/>
                <c:pt idx="0">
                  <c:v>Vietnam</c:v>
                </c:pt>
              </c:strCache>
            </c:strRef>
          </c:tx>
          <c:cat>
            <c:strRef>
              <c:f>'jumlah publikasi penduduk'!$AD$208:$AM$208</c:f>
              <c:strCach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strCache>
            </c:strRef>
          </c:cat>
          <c:val>
            <c:numRef>
              <c:f>'jumlah publikasi penduduk'!$AD$211:$AM$211</c:f>
              <c:numCache>
                <c:formatCode>General</c:formatCode>
                <c:ptCount val="10"/>
                <c:pt idx="0">
                  <c:v>356</c:v>
                </c:pt>
                <c:pt idx="1">
                  <c:v>355</c:v>
                </c:pt>
                <c:pt idx="2">
                  <c:v>562</c:v>
                </c:pt>
                <c:pt idx="3">
                  <c:v>609</c:v>
                </c:pt>
                <c:pt idx="4">
                  <c:v>725</c:v>
                </c:pt>
                <c:pt idx="5">
                  <c:v>883</c:v>
                </c:pt>
                <c:pt idx="6">
                  <c:v>961</c:v>
                </c:pt>
                <c:pt idx="7" formatCode="#,##0">
                  <c:v>1326</c:v>
                </c:pt>
                <c:pt idx="8" formatCode="#,##0">
                  <c:v>1492</c:v>
                </c:pt>
                <c:pt idx="9" formatCode="#,##0">
                  <c:v>1831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'jumlah publikasi penduduk'!$AC$212</c:f>
              <c:strCache>
                <c:ptCount val="1"/>
                <c:pt idx="0">
                  <c:v>Malaysia</c:v>
                </c:pt>
              </c:strCache>
            </c:strRef>
          </c:tx>
          <c:cat>
            <c:strRef>
              <c:f>'jumlah publikasi penduduk'!$AD$208:$AM$208</c:f>
              <c:strCach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strCache>
            </c:strRef>
          </c:cat>
          <c:val>
            <c:numRef>
              <c:f>'jumlah publikasi penduduk'!$AD$212:$AM$212</c:f>
              <c:numCache>
                <c:formatCode>#,##0</c:formatCode>
                <c:ptCount val="10"/>
                <c:pt idx="0">
                  <c:v>1190</c:v>
                </c:pt>
                <c:pt idx="1">
                  <c:v>1285</c:v>
                </c:pt>
                <c:pt idx="2">
                  <c:v>1750</c:v>
                </c:pt>
                <c:pt idx="3">
                  <c:v>2293</c:v>
                </c:pt>
                <c:pt idx="4">
                  <c:v>2834</c:v>
                </c:pt>
                <c:pt idx="5">
                  <c:v>3784</c:v>
                </c:pt>
                <c:pt idx="6">
                  <c:v>4429</c:v>
                </c:pt>
                <c:pt idx="7">
                  <c:v>6715</c:v>
                </c:pt>
                <c:pt idx="8">
                  <c:v>10094</c:v>
                </c:pt>
                <c:pt idx="9">
                  <c:v>14103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'jumlah publikasi penduduk'!$AC$213</c:f>
              <c:strCache>
                <c:ptCount val="1"/>
                <c:pt idx="0">
                  <c:v>Philippines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cat>
            <c:strRef>
              <c:f>'jumlah publikasi penduduk'!$AD$208:$AM$208</c:f>
              <c:strCach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strCache>
            </c:strRef>
          </c:cat>
          <c:val>
            <c:numRef>
              <c:f>'jumlah publikasi penduduk'!$AD$213:$AM$213</c:f>
              <c:numCache>
                <c:formatCode>General</c:formatCode>
                <c:ptCount val="10"/>
                <c:pt idx="0">
                  <c:v>406</c:v>
                </c:pt>
                <c:pt idx="1">
                  <c:v>519</c:v>
                </c:pt>
                <c:pt idx="2">
                  <c:v>605</c:v>
                </c:pt>
                <c:pt idx="3">
                  <c:v>567</c:v>
                </c:pt>
                <c:pt idx="4">
                  <c:v>707</c:v>
                </c:pt>
                <c:pt idx="5">
                  <c:v>757</c:v>
                </c:pt>
                <c:pt idx="6">
                  <c:v>757</c:v>
                </c:pt>
                <c:pt idx="7">
                  <c:v>855</c:v>
                </c:pt>
                <c:pt idx="8">
                  <c:v>954</c:v>
                </c:pt>
                <c:pt idx="9" formatCode="#,##0">
                  <c:v>1002</c:v>
                </c:pt>
              </c:numCache>
            </c:numRef>
          </c:val>
          <c:smooth val="0"/>
        </c:ser>
        <c:ser>
          <c:idx val="8"/>
          <c:order val="5"/>
          <c:tx>
            <c:strRef>
              <c:f>'jumlah publikasi penduduk'!$AC$215</c:f>
              <c:strCache>
                <c:ptCount val="1"/>
                <c:pt idx="0">
                  <c:v>Egypt, Arab Rep.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pPr>
              <a:ln w="38100"/>
            </c:spPr>
          </c:marker>
          <c:cat>
            <c:strRef>
              <c:f>'jumlah publikasi penduduk'!$AD$208:$AM$208</c:f>
              <c:strCach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strCache>
            </c:strRef>
          </c:cat>
          <c:val>
            <c:numRef>
              <c:f>'jumlah publikasi penduduk'!$AD$215:$AM$215</c:f>
              <c:numCache>
                <c:formatCode>#,##0</c:formatCode>
                <c:ptCount val="10"/>
                <c:pt idx="0">
                  <c:v>3060</c:v>
                </c:pt>
                <c:pt idx="1">
                  <c:v>3233</c:v>
                </c:pt>
                <c:pt idx="2">
                  <c:v>3764</c:v>
                </c:pt>
                <c:pt idx="3">
                  <c:v>4013</c:v>
                </c:pt>
                <c:pt idx="4">
                  <c:v>4168</c:v>
                </c:pt>
                <c:pt idx="5">
                  <c:v>4706</c:v>
                </c:pt>
                <c:pt idx="6">
                  <c:v>5267</c:v>
                </c:pt>
                <c:pt idx="7">
                  <c:v>5915</c:v>
                </c:pt>
                <c:pt idx="8">
                  <c:v>7486</c:v>
                </c:pt>
                <c:pt idx="9">
                  <c:v>8160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058752"/>
        <c:axId val="372069120"/>
      </c:lineChart>
      <c:catAx>
        <c:axId val="372058752"/>
        <c:scaling>
          <c:orientation val="minMax"/>
        </c:scaling>
        <c:delete val="0"/>
        <c:axPos val="b"/>
        <c:majorTickMark val="out"/>
        <c:minorTickMark val="none"/>
        <c:tickLblPos val="nextTo"/>
        <c:crossAx val="372069120"/>
        <c:crosses val="autoZero"/>
        <c:auto val="1"/>
        <c:lblAlgn val="ctr"/>
        <c:lblOffset val="100"/>
        <c:noMultiLvlLbl val="0"/>
      </c:catAx>
      <c:valAx>
        <c:axId val="372069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205875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38100">
      <a:solidFill>
        <a:schemeClr val="tx2">
          <a:lumMod val="60000"/>
          <a:lumOff val="40000"/>
        </a:schemeClr>
      </a:solidFill>
    </a:ln>
  </c:spPr>
  <c:txPr>
    <a:bodyPr/>
    <a:lstStyle/>
    <a:p>
      <a:pPr>
        <a:defRPr sz="16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'jumlah publikasi penduduk'!$G$195:$H$195</c:f>
              <c:strCache>
                <c:ptCount val="1"/>
                <c:pt idx="0">
                  <c:v>Indonesia IDN</c:v>
                </c:pt>
              </c:strCache>
            </c:strRef>
          </c:tx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penduduk'!$I$195:$R$195</c:f>
              <c:numCache>
                <c:formatCode>0.0</c:formatCode>
                <c:ptCount val="10"/>
                <c:pt idx="0">
                  <c:v>2.483771088274576</c:v>
                </c:pt>
                <c:pt idx="1">
                  <c:v>2.2828301971774052</c:v>
                </c:pt>
                <c:pt idx="2">
                  <c:v>2.9570963855875192</c:v>
                </c:pt>
                <c:pt idx="3">
                  <c:v>3.3258160244681361</c:v>
                </c:pt>
                <c:pt idx="4">
                  <c:v>3.7746943042040657</c:v>
                </c:pt>
                <c:pt idx="5">
                  <c:v>4.2449815934162043</c:v>
                </c:pt>
                <c:pt idx="6">
                  <c:v>4.4824579438545564</c:v>
                </c:pt>
                <c:pt idx="7">
                  <c:v>5.1329818111895653</c:v>
                </c:pt>
                <c:pt idx="8">
                  <c:v>6.9035380506148121</c:v>
                </c:pt>
                <c:pt idx="9">
                  <c:v>8.2335943849671125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'jumlah publikasi penduduk'!$G$196:$H$196</c:f>
              <c:strCache>
                <c:ptCount val="1"/>
                <c:pt idx="0">
                  <c:v>Thailand THA</c:v>
                </c:pt>
              </c:strCache>
            </c:strRef>
          </c:tx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penduduk'!$I$196:$R$196</c:f>
              <c:numCache>
                <c:formatCode>0</c:formatCode>
                <c:ptCount val="10"/>
                <c:pt idx="0">
                  <c:v>32.441883683123713</c:v>
                </c:pt>
                <c:pt idx="1">
                  <c:v>35.920400948403845</c:v>
                </c:pt>
                <c:pt idx="2">
                  <c:v>44.592131680886112</c:v>
                </c:pt>
                <c:pt idx="3">
                  <c:v>52.906141945922414</c:v>
                </c:pt>
                <c:pt idx="4">
                  <c:v>62.130348601781549</c:v>
                </c:pt>
                <c:pt idx="5">
                  <c:v>79.106512013286917</c:v>
                </c:pt>
                <c:pt idx="6">
                  <c:v>90.59471269373671</c:v>
                </c:pt>
                <c:pt idx="7">
                  <c:v>106.11123674345608</c:v>
                </c:pt>
                <c:pt idx="8">
                  <c:v>109.58266571936633</c:v>
                </c:pt>
                <c:pt idx="9">
                  <c:v>124.72108468022034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'jumlah publikasi penduduk'!$G$197:$H$197</c:f>
              <c:strCache>
                <c:ptCount val="1"/>
                <c:pt idx="0">
                  <c:v>Vietnam VNM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pPr>
              <a:ln>
                <a:solidFill>
                  <a:srgbClr val="00B0F0"/>
                </a:solidFill>
              </a:ln>
            </c:spPr>
          </c:marker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penduduk'!$I$197:$R$197</c:f>
              <c:numCache>
                <c:formatCode>0</c:formatCode>
                <c:ptCount val="10"/>
                <c:pt idx="0">
                  <c:v>4.5280523015479295</c:v>
                </c:pt>
                <c:pt idx="1">
                  <c:v>4.463236135365551</c:v>
                </c:pt>
                <c:pt idx="2">
                  <c:v>6.9841080473825752</c:v>
                </c:pt>
                <c:pt idx="3">
                  <c:v>7.4781090330399804</c:v>
                </c:pt>
                <c:pt idx="4">
                  <c:v>8.7992378039529822</c:v>
                </c:pt>
                <c:pt idx="5">
                  <c:v>10.598586054997424</c:v>
                </c:pt>
                <c:pt idx="6">
                  <c:v>11.410442276341699</c:v>
                </c:pt>
                <c:pt idx="7">
                  <c:v>15.577586601865807</c:v>
                </c:pt>
                <c:pt idx="8">
                  <c:v>17.343876054058978</c:v>
                </c:pt>
                <c:pt idx="9">
                  <c:v>21.061357995748644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'jumlah publikasi penduduk'!$G$198:$H$198</c:f>
              <c:strCache>
                <c:ptCount val="1"/>
                <c:pt idx="0">
                  <c:v>Malaysia</c:v>
                </c:pt>
              </c:strCache>
            </c:strRef>
          </c:tx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penduduk'!$I$198:$R$198</c:f>
              <c:numCache>
                <c:formatCode>0</c:formatCode>
                <c:ptCount val="10"/>
                <c:pt idx="0">
                  <c:v>49.656533270440605</c:v>
                </c:pt>
                <c:pt idx="1">
                  <c:v>52.416197004624394</c:v>
                </c:pt>
                <c:pt idx="2">
                  <c:v>69.831889502487201</c:v>
                </c:pt>
                <c:pt idx="3">
                  <c:v>89.603728390427307</c:v>
                </c:pt>
                <c:pt idx="4">
                  <c:v>108.58137286931564</c:v>
                </c:pt>
                <c:pt idx="5">
                  <c:v>142.32901344967803</c:v>
                </c:pt>
                <c:pt idx="6">
                  <c:v>163.72691400607042</c:v>
                </c:pt>
                <c:pt idx="7">
                  <c:v>244.16398977121958</c:v>
                </c:pt>
                <c:pt idx="8">
                  <c:v>361.15271904812204</c:v>
                </c:pt>
                <c:pt idx="9">
                  <c:v>496.56672505776817</c:v>
                </c:pt>
              </c:numCache>
            </c:numRef>
          </c:yVal>
          <c:smooth val="1"/>
        </c:ser>
        <c:ser>
          <c:idx val="5"/>
          <c:order val="4"/>
          <c:tx>
            <c:strRef>
              <c:f>'jumlah publikasi penduduk'!$G$200:$H$200</c:f>
              <c:strCache>
                <c:ptCount val="1"/>
                <c:pt idx="0">
                  <c:v>Turkey TUR</c:v>
                </c:pt>
              </c:strCache>
            </c:strRef>
          </c:tx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penduduk'!$I$200:$R$200</c:f>
              <c:numCache>
                <c:formatCode>0</c:formatCode>
                <c:ptCount val="10"/>
                <c:pt idx="0">
                  <c:v>133.79830361227221</c:v>
                </c:pt>
                <c:pt idx="1">
                  <c:v>168.90218089936974</c:v>
                </c:pt>
                <c:pt idx="2">
                  <c:v>207.17692899184075</c:v>
                </c:pt>
                <c:pt idx="3">
                  <c:v>241.77550195745795</c:v>
                </c:pt>
                <c:pt idx="4">
                  <c:v>266.29221592310029</c:v>
                </c:pt>
                <c:pt idx="5">
                  <c:v>291.44177351586018</c:v>
                </c:pt>
                <c:pt idx="6">
                  <c:v>314.94688721635401</c:v>
                </c:pt>
                <c:pt idx="7">
                  <c:v>322.27577427188288</c:v>
                </c:pt>
                <c:pt idx="8">
                  <c:v>366.9782896835257</c:v>
                </c:pt>
                <c:pt idx="9">
                  <c:v>394.95644984541724</c:v>
                </c:pt>
              </c:numCache>
            </c:numRef>
          </c:yVal>
          <c:smooth val="1"/>
        </c:ser>
        <c:ser>
          <c:idx val="6"/>
          <c:order val="5"/>
          <c:tx>
            <c:strRef>
              <c:f>'jumlah publikasi penduduk'!$G$201:$H$201</c:f>
              <c:strCache>
                <c:ptCount val="1"/>
                <c:pt idx="0">
                  <c:v>China CHN</c:v>
                </c:pt>
              </c:strCache>
            </c:strRef>
          </c:tx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penduduk'!$I$201:$R$201</c:f>
              <c:numCache>
                <c:formatCode>0</c:formatCode>
                <c:ptCount val="10"/>
                <c:pt idx="0">
                  <c:v>45.470770924244214</c:v>
                </c:pt>
                <c:pt idx="1">
                  <c:v>44.698531708841045</c:v>
                </c:pt>
                <c:pt idx="2">
                  <c:v>54.042222912139145</c:v>
                </c:pt>
                <c:pt idx="3">
                  <c:v>78.71303743996296</c:v>
                </c:pt>
                <c:pt idx="4">
                  <c:v>116.88015831620275</c:v>
                </c:pt>
                <c:pt idx="5">
                  <c:v>136.98112919711392</c:v>
                </c:pt>
                <c:pt idx="6">
                  <c:v>154.5096878710965</c:v>
                </c:pt>
                <c:pt idx="7">
                  <c:v>178.92658843245997</c:v>
                </c:pt>
                <c:pt idx="8">
                  <c:v>211.37841938439831</c:v>
                </c:pt>
                <c:pt idx="9">
                  <c:v>235.94718318693324</c:v>
                </c:pt>
              </c:numCache>
            </c:numRef>
          </c:yVal>
          <c:smooth val="1"/>
        </c:ser>
        <c:ser>
          <c:idx val="7"/>
          <c:order val="6"/>
          <c:tx>
            <c:strRef>
              <c:f>'jumlah publikasi penduduk'!$G$202:$H$202</c:f>
              <c:strCache>
                <c:ptCount val="1"/>
                <c:pt idx="0">
                  <c:v>Egypt, Arab Rep. EGY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penduduk'!$I$202:$R$202</c:f>
              <c:numCache>
                <c:formatCode>0</c:formatCode>
                <c:ptCount val="10"/>
                <c:pt idx="0">
                  <c:v>44.419907365041219</c:v>
                </c:pt>
                <c:pt idx="1">
                  <c:v>46.070779537540005</c:v>
                </c:pt>
                <c:pt idx="2">
                  <c:v>52.644510404864391</c:v>
                </c:pt>
                <c:pt idx="3">
                  <c:v>55.089575265003091</c:v>
                </c:pt>
                <c:pt idx="4">
                  <c:v>56.170072954386143</c:v>
                </c:pt>
                <c:pt idx="5">
                  <c:v>62.274663740966076</c:v>
                </c:pt>
                <c:pt idx="6">
                  <c:v>68.454541063964754</c:v>
                </c:pt>
                <c:pt idx="7">
                  <c:v>75.520313253407679</c:v>
                </c:pt>
                <c:pt idx="8">
                  <c:v>93.908135589448491</c:v>
                </c:pt>
                <c:pt idx="9">
                  <c:v>100.59038047534808</c:v>
                </c:pt>
              </c:numCache>
            </c:numRef>
          </c:yVal>
          <c:smooth val="1"/>
        </c:ser>
        <c:ser>
          <c:idx val="8"/>
          <c:order val="7"/>
          <c:tx>
            <c:strRef>
              <c:f>'jumlah publikasi penduduk'!$G$203:$H$203</c:f>
              <c:strCache>
                <c:ptCount val="1"/>
                <c:pt idx="0">
                  <c:v>India</c:v>
                </c:pt>
              </c:strCache>
            </c:strRef>
          </c:tx>
          <c:spPr>
            <a:ln w="38100">
              <a:solidFill>
                <a:schemeClr val="bg2">
                  <a:lumMod val="10000"/>
                </a:schemeClr>
              </a:solidFill>
            </a:ln>
          </c:spPr>
          <c:marker>
            <c:spPr>
              <a:ln w="38100"/>
            </c:spPr>
          </c:marker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penduduk'!$I$203:$R$203</c:f>
              <c:numCache>
                <c:formatCode>0</c:formatCode>
                <c:ptCount val="10"/>
                <c:pt idx="0">
                  <c:v>22.731819925441638</c:v>
                </c:pt>
                <c:pt idx="1">
                  <c:v>23.986289590143585</c:v>
                </c:pt>
                <c:pt idx="2">
                  <c:v>26.784138658771582</c:v>
                </c:pt>
                <c:pt idx="3">
                  <c:v>27.885902554139754</c:v>
                </c:pt>
                <c:pt idx="4">
                  <c:v>31.300504392997127</c:v>
                </c:pt>
                <c:pt idx="5">
                  <c:v>36.070100838295168</c:v>
                </c:pt>
                <c:pt idx="6">
                  <c:v>39.774641879273254</c:v>
                </c:pt>
                <c:pt idx="7">
                  <c:v>44.006616877017805</c:v>
                </c:pt>
                <c:pt idx="8">
                  <c:v>49.714039411918705</c:v>
                </c:pt>
                <c:pt idx="9">
                  <c:v>57.646946294338377</c:v>
                </c:pt>
              </c:numCache>
            </c:numRef>
          </c:yVal>
          <c:smooth val="1"/>
        </c:ser>
        <c:ser>
          <c:idx val="9"/>
          <c:order val="8"/>
          <c:tx>
            <c:strRef>
              <c:f>'jumlah publikasi penduduk'!$G$204:$H$204</c:f>
              <c:strCache>
                <c:ptCount val="1"/>
                <c:pt idx="0">
                  <c:v>Philippines PHL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xVal>
            <c:numRef>
              <c:f>'jumlah publikasi penduduk'!$I$194:$R$194</c:f>
              <c:numCache>
                <c:formatCode>0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xVal>
          <c:yVal>
            <c:numRef>
              <c:f>'jumlah publikasi penduduk'!$I$204:$R$204</c:f>
              <c:numCache>
                <c:formatCode>General</c:formatCode>
                <c:ptCount val="10"/>
                <c:pt idx="0">
                  <c:v>5.1415581775729295</c:v>
                </c:pt>
                <c:pt idx="1">
                  <c:v>6.4367769105891828</c:v>
                </c:pt>
                <c:pt idx="2">
                  <c:v>7.3516911745317071</c:v>
                </c:pt>
                <c:pt idx="3">
                  <c:v>6.7550906041121683</c:v>
                </c:pt>
                <c:pt idx="4">
                  <c:v>8.2645181662584086</c:v>
                </c:pt>
                <c:pt idx="5">
                  <c:v>8.6895359104828724</c:v>
                </c:pt>
                <c:pt idx="6">
                  <c:v>8.538945674381619</c:v>
                </c:pt>
                <c:pt idx="7">
                  <c:v>9.4817593075028697</c:v>
                </c:pt>
                <c:pt idx="8">
                  <c:v>10.403139087243419</c:v>
                </c:pt>
                <c:pt idx="9">
                  <c:v>10.74406418868514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7229568"/>
        <c:axId val="387231104"/>
      </c:scatterChart>
      <c:valAx>
        <c:axId val="3872295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387231104"/>
        <c:crosses val="autoZero"/>
        <c:crossBetween val="midCat"/>
      </c:valAx>
      <c:valAx>
        <c:axId val="38723110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387229568"/>
        <c:crosses val="autoZero"/>
        <c:crossBetween val="midCat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9AC43B-DCB5-4A12-8726-2A6F09662FD9}" type="doc">
      <dgm:prSet loTypeId="urn:microsoft.com/office/officeart/2005/8/layout/radial1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678BAF3-E914-4B71-9CF7-923A34B0EF01}">
      <dgm:prSet phldrT="[Text]" custT="1"/>
      <dgm:spPr/>
      <dgm:t>
        <a:bodyPr/>
        <a:lstStyle/>
        <a:p>
          <a:r>
            <a:rPr lang="id-ID" sz="2400" dirty="0" smtClean="0"/>
            <a:t>Budaya yang dibentuk melalui publikasi karya ilmiah</a:t>
          </a:r>
          <a:endParaRPr lang="id-ID" sz="2400" dirty="0"/>
        </a:p>
      </dgm:t>
    </dgm:pt>
    <dgm:pt modelId="{3B24DACA-A15E-4213-9701-815B94077CF4}" type="parTrans" cxnId="{1A4F786E-8E25-476D-B33C-97F669E1EF5C}">
      <dgm:prSet/>
      <dgm:spPr/>
      <dgm:t>
        <a:bodyPr/>
        <a:lstStyle/>
        <a:p>
          <a:endParaRPr lang="id-ID" sz="2000"/>
        </a:p>
      </dgm:t>
    </dgm:pt>
    <dgm:pt modelId="{606B87A0-01E4-47C6-AF58-DF4EE5B0B657}" type="sibTrans" cxnId="{1A4F786E-8E25-476D-B33C-97F669E1EF5C}">
      <dgm:prSet/>
      <dgm:spPr/>
      <dgm:t>
        <a:bodyPr/>
        <a:lstStyle/>
        <a:p>
          <a:endParaRPr lang="id-ID" sz="2000"/>
        </a:p>
      </dgm:t>
    </dgm:pt>
    <dgm:pt modelId="{DEE715BF-822F-4E81-A624-6C74DD6AB04F}">
      <dgm:prSet phldrT="[Text]" custT="1"/>
      <dgm:spPr/>
      <dgm:t>
        <a:bodyPr/>
        <a:lstStyle/>
        <a:p>
          <a:r>
            <a:rPr lang="id-ID" sz="2000" b="1" dirty="0" smtClean="0"/>
            <a:t>Budaya</a:t>
          </a:r>
        </a:p>
        <a:p>
          <a:r>
            <a:rPr lang="id-ID" sz="2000" b="1" dirty="0" smtClean="0"/>
            <a:t>Baca</a:t>
          </a:r>
          <a:endParaRPr lang="id-ID" sz="2000" b="1" dirty="0"/>
        </a:p>
      </dgm:t>
    </dgm:pt>
    <dgm:pt modelId="{ED38B1E0-90CD-46F8-BA33-D3DC566700C7}" type="parTrans" cxnId="{5D298E7D-7D84-4C25-8C73-0DC02E4EA45C}">
      <dgm:prSet custT="1"/>
      <dgm:spPr/>
      <dgm:t>
        <a:bodyPr/>
        <a:lstStyle/>
        <a:p>
          <a:endParaRPr lang="id-ID" sz="600"/>
        </a:p>
      </dgm:t>
    </dgm:pt>
    <dgm:pt modelId="{E9C9827A-3AA4-477D-AA43-29A4F9FAEC33}" type="sibTrans" cxnId="{5D298E7D-7D84-4C25-8C73-0DC02E4EA45C}">
      <dgm:prSet/>
      <dgm:spPr/>
      <dgm:t>
        <a:bodyPr/>
        <a:lstStyle/>
        <a:p>
          <a:endParaRPr lang="id-ID" sz="2000"/>
        </a:p>
      </dgm:t>
    </dgm:pt>
    <dgm:pt modelId="{D7BF11C6-E8D7-44BF-8BDA-BC8D8FF1F508}">
      <dgm:prSet phldrT="[Text]" custT="1"/>
      <dgm:spPr/>
      <dgm:t>
        <a:bodyPr/>
        <a:lstStyle/>
        <a:p>
          <a:r>
            <a:rPr lang="id-ID" sz="2000" b="1" dirty="0" smtClean="0"/>
            <a:t>Budaya Tulis</a:t>
          </a:r>
          <a:endParaRPr lang="id-ID" sz="2000" b="1" dirty="0"/>
        </a:p>
      </dgm:t>
    </dgm:pt>
    <dgm:pt modelId="{F83C4724-ACCE-4E27-8BEB-663EFF4565BF}" type="parTrans" cxnId="{FB240BE0-18FF-4869-A273-EF81D72FC249}">
      <dgm:prSet custT="1"/>
      <dgm:spPr/>
      <dgm:t>
        <a:bodyPr/>
        <a:lstStyle/>
        <a:p>
          <a:endParaRPr lang="id-ID" sz="600"/>
        </a:p>
      </dgm:t>
    </dgm:pt>
    <dgm:pt modelId="{FF63B8DB-A64A-40EF-B5B1-A67BE897C8E6}" type="sibTrans" cxnId="{FB240BE0-18FF-4869-A273-EF81D72FC249}">
      <dgm:prSet/>
      <dgm:spPr/>
      <dgm:t>
        <a:bodyPr/>
        <a:lstStyle/>
        <a:p>
          <a:endParaRPr lang="id-ID" sz="2000"/>
        </a:p>
      </dgm:t>
    </dgm:pt>
    <dgm:pt modelId="{561B0075-D42A-4B08-B525-D3535E833B5B}">
      <dgm:prSet phldrT="[Text]" custT="1"/>
      <dgm:spPr/>
      <dgm:t>
        <a:bodyPr/>
        <a:lstStyle/>
        <a:p>
          <a:r>
            <a:rPr lang="id-ID" sz="2000" b="1" dirty="0" smtClean="0"/>
            <a:t>Budaya jujur [tidak plagiat]</a:t>
          </a:r>
          <a:endParaRPr lang="id-ID" sz="2000" b="1" dirty="0"/>
        </a:p>
      </dgm:t>
    </dgm:pt>
    <dgm:pt modelId="{6821E438-2CD0-4479-A3E2-3B01ACCC46DD}" type="parTrans" cxnId="{DE4F9CA2-EC01-494B-8F20-B6A19AA99101}">
      <dgm:prSet custT="1"/>
      <dgm:spPr/>
      <dgm:t>
        <a:bodyPr/>
        <a:lstStyle/>
        <a:p>
          <a:endParaRPr lang="id-ID" sz="600"/>
        </a:p>
      </dgm:t>
    </dgm:pt>
    <dgm:pt modelId="{9D38E0B6-228B-4D26-A272-91D5B2BE6AFE}" type="sibTrans" cxnId="{DE4F9CA2-EC01-494B-8F20-B6A19AA99101}">
      <dgm:prSet/>
      <dgm:spPr/>
      <dgm:t>
        <a:bodyPr/>
        <a:lstStyle/>
        <a:p>
          <a:endParaRPr lang="id-ID" sz="2000"/>
        </a:p>
      </dgm:t>
    </dgm:pt>
    <dgm:pt modelId="{B2FC3D1F-2FB3-47D3-8135-1C9549D9B204}">
      <dgm:prSet phldrT="[Text]" custT="1"/>
      <dgm:spPr/>
      <dgm:t>
        <a:bodyPr/>
        <a:lstStyle/>
        <a:p>
          <a:r>
            <a:rPr lang="id-ID" sz="2000" b="1" dirty="0" smtClean="0"/>
            <a:t>Budaya  berbagi</a:t>
          </a:r>
          <a:endParaRPr lang="id-ID" sz="2000" b="1" dirty="0"/>
        </a:p>
      </dgm:t>
    </dgm:pt>
    <dgm:pt modelId="{AFC446B3-3E54-4AD2-BD74-C8351307BEBE}" type="parTrans" cxnId="{0F26115A-6C37-45E6-9B27-9FBFABF95956}">
      <dgm:prSet custT="1"/>
      <dgm:spPr/>
      <dgm:t>
        <a:bodyPr/>
        <a:lstStyle/>
        <a:p>
          <a:endParaRPr lang="id-ID" sz="600"/>
        </a:p>
      </dgm:t>
    </dgm:pt>
    <dgm:pt modelId="{FF6B25D0-9141-4358-9253-594755F3E10A}" type="sibTrans" cxnId="{0F26115A-6C37-45E6-9B27-9FBFABF95956}">
      <dgm:prSet/>
      <dgm:spPr/>
      <dgm:t>
        <a:bodyPr/>
        <a:lstStyle/>
        <a:p>
          <a:endParaRPr lang="id-ID" sz="2000"/>
        </a:p>
      </dgm:t>
    </dgm:pt>
    <dgm:pt modelId="{34655E67-7382-4A43-9B59-92F4882D86B0}">
      <dgm:prSet phldrT="[Text]" custT="1"/>
      <dgm:spPr/>
      <dgm:t>
        <a:bodyPr/>
        <a:lstStyle/>
        <a:p>
          <a:r>
            <a:rPr lang="id-ID" sz="2000" b="1" dirty="0" smtClean="0"/>
            <a:t>Budaya menghar-gai orang lain</a:t>
          </a:r>
          <a:endParaRPr lang="id-ID" sz="2000" b="1" dirty="0"/>
        </a:p>
      </dgm:t>
    </dgm:pt>
    <dgm:pt modelId="{42C939E6-C263-4EF3-B2DB-DCFA96B81620}" type="parTrans" cxnId="{97D729EA-B90E-4630-BDBF-EAEC662F5718}">
      <dgm:prSet/>
      <dgm:spPr/>
      <dgm:t>
        <a:bodyPr/>
        <a:lstStyle/>
        <a:p>
          <a:endParaRPr lang="id-ID"/>
        </a:p>
      </dgm:t>
    </dgm:pt>
    <dgm:pt modelId="{43421DE3-6097-48C3-8B39-9F4F65CFEF22}" type="sibTrans" cxnId="{97D729EA-B90E-4630-BDBF-EAEC662F5718}">
      <dgm:prSet/>
      <dgm:spPr/>
      <dgm:t>
        <a:bodyPr/>
        <a:lstStyle/>
        <a:p>
          <a:endParaRPr lang="id-ID"/>
        </a:p>
      </dgm:t>
    </dgm:pt>
    <dgm:pt modelId="{81CD67E9-9479-4E1B-AB59-2A70408A4854}">
      <dgm:prSet phldrT="[Text]" custT="1"/>
      <dgm:spPr/>
      <dgm:t>
        <a:bodyPr/>
        <a:lstStyle/>
        <a:p>
          <a:r>
            <a:rPr lang="id-ID" sz="2000" b="1" dirty="0" smtClean="0"/>
            <a:t>Budaya Analitis</a:t>
          </a:r>
          <a:endParaRPr lang="id-ID" sz="2000" b="1" dirty="0"/>
        </a:p>
      </dgm:t>
    </dgm:pt>
    <dgm:pt modelId="{24AAF333-1328-4AE6-8B4B-472DAB1C31A5}" type="parTrans" cxnId="{16BCAA31-96D6-4E25-B730-58B4903A43DE}">
      <dgm:prSet/>
      <dgm:spPr/>
      <dgm:t>
        <a:bodyPr/>
        <a:lstStyle/>
        <a:p>
          <a:endParaRPr lang="id-ID"/>
        </a:p>
      </dgm:t>
    </dgm:pt>
    <dgm:pt modelId="{21D5D1E4-FA56-4620-BE20-8B785D701EA8}" type="sibTrans" cxnId="{16BCAA31-96D6-4E25-B730-58B4903A43DE}">
      <dgm:prSet/>
      <dgm:spPr/>
      <dgm:t>
        <a:bodyPr/>
        <a:lstStyle/>
        <a:p>
          <a:endParaRPr lang="id-ID"/>
        </a:p>
      </dgm:t>
    </dgm:pt>
    <dgm:pt modelId="{EE0699AA-93FF-4098-8357-31E345001EA0}" type="pres">
      <dgm:prSet presAssocID="{EA9AC43B-DCB5-4A12-8726-2A6F09662FD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D1CAA826-641E-4461-9E6B-39F9B884BFD8}" type="pres">
      <dgm:prSet presAssocID="{C678BAF3-E914-4B71-9CF7-923A34B0EF01}" presName="centerShape" presStyleLbl="node0" presStyleIdx="0" presStyleCnt="1" custScaleX="157516" custScaleY="144390"/>
      <dgm:spPr/>
      <dgm:t>
        <a:bodyPr/>
        <a:lstStyle/>
        <a:p>
          <a:endParaRPr lang="id-ID"/>
        </a:p>
      </dgm:t>
    </dgm:pt>
    <dgm:pt modelId="{26D7A4EB-3203-49A9-B39F-D2394C4A6356}" type="pres">
      <dgm:prSet presAssocID="{ED38B1E0-90CD-46F8-BA33-D3DC566700C7}" presName="Name9" presStyleLbl="parChTrans1D2" presStyleIdx="0" presStyleCnt="6"/>
      <dgm:spPr/>
      <dgm:t>
        <a:bodyPr/>
        <a:lstStyle/>
        <a:p>
          <a:endParaRPr lang="id-ID"/>
        </a:p>
      </dgm:t>
    </dgm:pt>
    <dgm:pt modelId="{59D938D2-D3B7-44AA-A6C5-5D2AAA97BE5E}" type="pres">
      <dgm:prSet presAssocID="{ED38B1E0-90CD-46F8-BA33-D3DC566700C7}" presName="connTx" presStyleLbl="parChTrans1D2" presStyleIdx="0" presStyleCnt="6"/>
      <dgm:spPr/>
      <dgm:t>
        <a:bodyPr/>
        <a:lstStyle/>
        <a:p>
          <a:endParaRPr lang="id-ID"/>
        </a:p>
      </dgm:t>
    </dgm:pt>
    <dgm:pt modelId="{1A7B7316-35E0-4634-A642-FE10DD23D3D4}" type="pres">
      <dgm:prSet presAssocID="{DEE715BF-822F-4E81-A624-6C74DD6AB04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0E34221-781F-4F9A-8B18-0E840DDC2A33}" type="pres">
      <dgm:prSet presAssocID="{F83C4724-ACCE-4E27-8BEB-663EFF4565BF}" presName="Name9" presStyleLbl="parChTrans1D2" presStyleIdx="1" presStyleCnt="6"/>
      <dgm:spPr/>
      <dgm:t>
        <a:bodyPr/>
        <a:lstStyle/>
        <a:p>
          <a:endParaRPr lang="id-ID"/>
        </a:p>
      </dgm:t>
    </dgm:pt>
    <dgm:pt modelId="{A7C9BBB7-98E2-4A9E-9493-348D3F886C33}" type="pres">
      <dgm:prSet presAssocID="{F83C4724-ACCE-4E27-8BEB-663EFF4565BF}" presName="connTx" presStyleLbl="parChTrans1D2" presStyleIdx="1" presStyleCnt="6"/>
      <dgm:spPr/>
      <dgm:t>
        <a:bodyPr/>
        <a:lstStyle/>
        <a:p>
          <a:endParaRPr lang="id-ID"/>
        </a:p>
      </dgm:t>
    </dgm:pt>
    <dgm:pt modelId="{695DFB4B-8BBD-4099-AE66-BD1E6992EFB9}" type="pres">
      <dgm:prSet presAssocID="{D7BF11C6-E8D7-44BF-8BDA-BC8D8FF1F508}" presName="node" presStyleLbl="node1" presStyleIdx="1" presStyleCnt="6" custRadScaleRad="10951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0C18F6B-6F27-4327-9887-881E6603AB69}" type="pres">
      <dgm:prSet presAssocID="{6821E438-2CD0-4479-A3E2-3B01ACCC46DD}" presName="Name9" presStyleLbl="parChTrans1D2" presStyleIdx="2" presStyleCnt="6"/>
      <dgm:spPr/>
      <dgm:t>
        <a:bodyPr/>
        <a:lstStyle/>
        <a:p>
          <a:endParaRPr lang="id-ID"/>
        </a:p>
      </dgm:t>
    </dgm:pt>
    <dgm:pt modelId="{6A47F2BB-DC0C-4451-913A-EA069221E31E}" type="pres">
      <dgm:prSet presAssocID="{6821E438-2CD0-4479-A3E2-3B01ACCC46DD}" presName="connTx" presStyleLbl="parChTrans1D2" presStyleIdx="2" presStyleCnt="6"/>
      <dgm:spPr/>
      <dgm:t>
        <a:bodyPr/>
        <a:lstStyle/>
        <a:p>
          <a:endParaRPr lang="id-ID"/>
        </a:p>
      </dgm:t>
    </dgm:pt>
    <dgm:pt modelId="{EE49F58A-DFA3-4606-9EA1-5C78A6BF9030}" type="pres">
      <dgm:prSet presAssocID="{561B0075-D42A-4B08-B525-D3535E833B5B}" presName="node" presStyleLbl="node1" presStyleIdx="2" presStyleCnt="6" custRadScaleRad="105329" custRadScaleInc="-553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CEFCD4-82AC-4F0B-A025-05CBB4354752}" type="pres">
      <dgm:prSet presAssocID="{AFC446B3-3E54-4AD2-BD74-C8351307BEBE}" presName="Name9" presStyleLbl="parChTrans1D2" presStyleIdx="3" presStyleCnt="6"/>
      <dgm:spPr/>
      <dgm:t>
        <a:bodyPr/>
        <a:lstStyle/>
        <a:p>
          <a:endParaRPr lang="id-ID"/>
        </a:p>
      </dgm:t>
    </dgm:pt>
    <dgm:pt modelId="{4A9B44D4-DA21-4AB0-AF49-990D2719379B}" type="pres">
      <dgm:prSet presAssocID="{AFC446B3-3E54-4AD2-BD74-C8351307BEBE}" presName="connTx" presStyleLbl="parChTrans1D2" presStyleIdx="3" presStyleCnt="6"/>
      <dgm:spPr/>
      <dgm:t>
        <a:bodyPr/>
        <a:lstStyle/>
        <a:p>
          <a:endParaRPr lang="id-ID"/>
        </a:p>
      </dgm:t>
    </dgm:pt>
    <dgm:pt modelId="{0D885C05-1243-4EAE-B3E3-13867F553B1B}" type="pres">
      <dgm:prSet presAssocID="{B2FC3D1F-2FB3-47D3-8135-1C9549D9B204}" presName="node" presStyleLbl="node1" presStyleIdx="3" presStyleCnt="6" custRadScaleRad="1011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97FB756-F6DA-4F7A-91C5-E0537703092B}" type="pres">
      <dgm:prSet presAssocID="{42C939E6-C263-4EF3-B2DB-DCFA96B81620}" presName="Name9" presStyleLbl="parChTrans1D2" presStyleIdx="4" presStyleCnt="6"/>
      <dgm:spPr/>
      <dgm:t>
        <a:bodyPr/>
        <a:lstStyle/>
        <a:p>
          <a:endParaRPr lang="id-ID"/>
        </a:p>
      </dgm:t>
    </dgm:pt>
    <dgm:pt modelId="{BC4E263D-E6E6-46E4-8BE0-3A3D6F9665B9}" type="pres">
      <dgm:prSet presAssocID="{42C939E6-C263-4EF3-B2DB-DCFA96B81620}" presName="connTx" presStyleLbl="parChTrans1D2" presStyleIdx="4" presStyleCnt="6"/>
      <dgm:spPr/>
      <dgm:t>
        <a:bodyPr/>
        <a:lstStyle/>
        <a:p>
          <a:endParaRPr lang="id-ID"/>
        </a:p>
      </dgm:t>
    </dgm:pt>
    <dgm:pt modelId="{9E8D7665-09EC-45E1-BCB8-B29B441E3504}" type="pres">
      <dgm:prSet presAssocID="{34655E67-7382-4A43-9B59-92F4882D86B0}" presName="node" presStyleLbl="node1" presStyleIdx="4" presStyleCnt="6" custRadScaleRad="105328" custRadScaleInc="553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BF4FDE8-4AC9-459B-9554-0D79B2B39416}" type="pres">
      <dgm:prSet presAssocID="{24AAF333-1328-4AE6-8B4B-472DAB1C31A5}" presName="Name9" presStyleLbl="parChTrans1D2" presStyleIdx="5" presStyleCnt="6"/>
      <dgm:spPr/>
      <dgm:t>
        <a:bodyPr/>
        <a:lstStyle/>
        <a:p>
          <a:endParaRPr lang="en-US"/>
        </a:p>
      </dgm:t>
    </dgm:pt>
    <dgm:pt modelId="{C8C3C1EB-0D0A-42F9-92E9-095EB76FC176}" type="pres">
      <dgm:prSet presAssocID="{24AAF333-1328-4AE6-8B4B-472DAB1C31A5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FF8E7BE-1C7C-4583-A899-2088B3ADD0DD}" type="pres">
      <dgm:prSet presAssocID="{81CD67E9-9479-4E1B-AB59-2A70408A4854}" presName="node" presStyleLbl="node1" presStyleIdx="5" presStyleCnt="6" custRadScaleRad="107304" custRadScaleInc="79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3068F44-B959-4144-8D5B-151A4B7D3651}" type="presOf" srcId="{EA9AC43B-DCB5-4A12-8726-2A6F09662FD9}" destId="{EE0699AA-93FF-4098-8357-31E345001EA0}" srcOrd="0" destOrd="0" presId="urn:microsoft.com/office/officeart/2005/8/layout/radial1"/>
    <dgm:cxn modelId="{37329C56-CFF1-4103-83FB-42401AEF61A4}" type="presOf" srcId="{6821E438-2CD0-4479-A3E2-3B01ACCC46DD}" destId="{50C18F6B-6F27-4327-9887-881E6603AB69}" srcOrd="0" destOrd="0" presId="urn:microsoft.com/office/officeart/2005/8/layout/radial1"/>
    <dgm:cxn modelId="{8FD18CB0-6CD3-4200-9D8C-BAE0B4B6DEA1}" type="presOf" srcId="{6821E438-2CD0-4479-A3E2-3B01ACCC46DD}" destId="{6A47F2BB-DC0C-4451-913A-EA069221E31E}" srcOrd="1" destOrd="0" presId="urn:microsoft.com/office/officeart/2005/8/layout/radial1"/>
    <dgm:cxn modelId="{D08468D1-E162-4099-A0EA-FC776CFF21C3}" type="presOf" srcId="{81CD67E9-9479-4E1B-AB59-2A70408A4854}" destId="{8FF8E7BE-1C7C-4583-A899-2088B3ADD0DD}" srcOrd="0" destOrd="0" presId="urn:microsoft.com/office/officeart/2005/8/layout/radial1"/>
    <dgm:cxn modelId="{A9B44B77-0F16-42CB-8093-B7F05CB88738}" type="presOf" srcId="{C678BAF3-E914-4B71-9CF7-923A34B0EF01}" destId="{D1CAA826-641E-4461-9E6B-39F9B884BFD8}" srcOrd="0" destOrd="0" presId="urn:microsoft.com/office/officeart/2005/8/layout/radial1"/>
    <dgm:cxn modelId="{97D729EA-B90E-4630-BDBF-EAEC662F5718}" srcId="{C678BAF3-E914-4B71-9CF7-923A34B0EF01}" destId="{34655E67-7382-4A43-9B59-92F4882D86B0}" srcOrd="4" destOrd="0" parTransId="{42C939E6-C263-4EF3-B2DB-DCFA96B81620}" sibTransId="{43421DE3-6097-48C3-8B39-9F4F65CFEF22}"/>
    <dgm:cxn modelId="{9E1A0ED3-8C29-4B16-9834-D47A1F952F9F}" type="presOf" srcId="{B2FC3D1F-2FB3-47D3-8135-1C9549D9B204}" destId="{0D885C05-1243-4EAE-B3E3-13867F553B1B}" srcOrd="0" destOrd="0" presId="urn:microsoft.com/office/officeart/2005/8/layout/radial1"/>
    <dgm:cxn modelId="{1EE7A9F0-884F-479B-8B09-C5F147530923}" type="presOf" srcId="{24AAF333-1328-4AE6-8B4B-472DAB1C31A5}" destId="{C8C3C1EB-0D0A-42F9-92E9-095EB76FC176}" srcOrd="1" destOrd="0" presId="urn:microsoft.com/office/officeart/2005/8/layout/radial1"/>
    <dgm:cxn modelId="{A1F0F5F3-926D-4A8D-BDCD-1708D71BA6B9}" type="presOf" srcId="{561B0075-D42A-4B08-B525-D3535E833B5B}" destId="{EE49F58A-DFA3-4606-9EA1-5C78A6BF9030}" srcOrd="0" destOrd="0" presId="urn:microsoft.com/office/officeart/2005/8/layout/radial1"/>
    <dgm:cxn modelId="{362CCF31-FB84-4A98-835F-12303B9D1AE8}" type="presOf" srcId="{ED38B1E0-90CD-46F8-BA33-D3DC566700C7}" destId="{26D7A4EB-3203-49A9-B39F-D2394C4A6356}" srcOrd="0" destOrd="0" presId="urn:microsoft.com/office/officeart/2005/8/layout/radial1"/>
    <dgm:cxn modelId="{4673E11E-079B-40A2-A70A-FB3802A3FCE5}" type="presOf" srcId="{DEE715BF-822F-4E81-A624-6C74DD6AB04F}" destId="{1A7B7316-35E0-4634-A642-FE10DD23D3D4}" srcOrd="0" destOrd="0" presId="urn:microsoft.com/office/officeart/2005/8/layout/radial1"/>
    <dgm:cxn modelId="{4A915FFC-0AD3-462B-A48F-2C347B2C3A99}" type="presOf" srcId="{34655E67-7382-4A43-9B59-92F4882D86B0}" destId="{9E8D7665-09EC-45E1-BCB8-B29B441E3504}" srcOrd="0" destOrd="0" presId="urn:microsoft.com/office/officeart/2005/8/layout/radial1"/>
    <dgm:cxn modelId="{F7385AF0-FD80-4C29-ACA4-7B171392E8E7}" type="presOf" srcId="{AFC446B3-3E54-4AD2-BD74-C8351307BEBE}" destId="{4A9B44D4-DA21-4AB0-AF49-990D2719379B}" srcOrd="1" destOrd="0" presId="urn:microsoft.com/office/officeart/2005/8/layout/radial1"/>
    <dgm:cxn modelId="{F6870DD8-3621-4A73-8B6A-3C90CC024D55}" type="presOf" srcId="{42C939E6-C263-4EF3-B2DB-DCFA96B81620}" destId="{197FB756-F6DA-4F7A-91C5-E0537703092B}" srcOrd="0" destOrd="0" presId="urn:microsoft.com/office/officeart/2005/8/layout/radial1"/>
    <dgm:cxn modelId="{38D00C9D-CEBD-41AD-AA4C-F508112035E3}" type="presOf" srcId="{42C939E6-C263-4EF3-B2DB-DCFA96B81620}" destId="{BC4E263D-E6E6-46E4-8BE0-3A3D6F9665B9}" srcOrd="1" destOrd="0" presId="urn:microsoft.com/office/officeart/2005/8/layout/radial1"/>
    <dgm:cxn modelId="{0F26115A-6C37-45E6-9B27-9FBFABF95956}" srcId="{C678BAF3-E914-4B71-9CF7-923A34B0EF01}" destId="{B2FC3D1F-2FB3-47D3-8135-1C9549D9B204}" srcOrd="3" destOrd="0" parTransId="{AFC446B3-3E54-4AD2-BD74-C8351307BEBE}" sibTransId="{FF6B25D0-9141-4358-9253-594755F3E10A}"/>
    <dgm:cxn modelId="{3370C1F7-FFC5-4D09-BB84-17B7152A3456}" type="presOf" srcId="{F83C4724-ACCE-4E27-8BEB-663EFF4565BF}" destId="{60E34221-781F-4F9A-8B18-0E840DDC2A33}" srcOrd="0" destOrd="0" presId="urn:microsoft.com/office/officeart/2005/8/layout/radial1"/>
    <dgm:cxn modelId="{A609947A-3087-4948-9F46-D3F2B8D5A38C}" type="presOf" srcId="{D7BF11C6-E8D7-44BF-8BDA-BC8D8FF1F508}" destId="{695DFB4B-8BBD-4099-AE66-BD1E6992EFB9}" srcOrd="0" destOrd="0" presId="urn:microsoft.com/office/officeart/2005/8/layout/radial1"/>
    <dgm:cxn modelId="{1813FCF2-A88F-4996-8BE2-1F2B71366261}" type="presOf" srcId="{24AAF333-1328-4AE6-8B4B-472DAB1C31A5}" destId="{2BF4FDE8-4AC9-459B-9554-0D79B2B39416}" srcOrd="0" destOrd="0" presId="urn:microsoft.com/office/officeart/2005/8/layout/radial1"/>
    <dgm:cxn modelId="{5D298E7D-7D84-4C25-8C73-0DC02E4EA45C}" srcId="{C678BAF3-E914-4B71-9CF7-923A34B0EF01}" destId="{DEE715BF-822F-4E81-A624-6C74DD6AB04F}" srcOrd="0" destOrd="0" parTransId="{ED38B1E0-90CD-46F8-BA33-D3DC566700C7}" sibTransId="{E9C9827A-3AA4-477D-AA43-29A4F9FAEC33}"/>
    <dgm:cxn modelId="{DE4F9CA2-EC01-494B-8F20-B6A19AA99101}" srcId="{C678BAF3-E914-4B71-9CF7-923A34B0EF01}" destId="{561B0075-D42A-4B08-B525-D3535E833B5B}" srcOrd="2" destOrd="0" parTransId="{6821E438-2CD0-4479-A3E2-3B01ACCC46DD}" sibTransId="{9D38E0B6-228B-4D26-A272-91D5B2BE6AFE}"/>
    <dgm:cxn modelId="{D0C54A77-27A0-4EBE-A607-D7530D0BBB64}" type="presOf" srcId="{ED38B1E0-90CD-46F8-BA33-D3DC566700C7}" destId="{59D938D2-D3B7-44AA-A6C5-5D2AAA97BE5E}" srcOrd="1" destOrd="0" presId="urn:microsoft.com/office/officeart/2005/8/layout/radial1"/>
    <dgm:cxn modelId="{16BCAA31-96D6-4E25-B730-58B4903A43DE}" srcId="{C678BAF3-E914-4B71-9CF7-923A34B0EF01}" destId="{81CD67E9-9479-4E1B-AB59-2A70408A4854}" srcOrd="5" destOrd="0" parTransId="{24AAF333-1328-4AE6-8B4B-472DAB1C31A5}" sibTransId="{21D5D1E4-FA56-4620-BE20-8B785D701EA8}"/>
    <dgm:cxn modelId="{CF83A211-A149-49F6-835F-CE97B33ECF08}" type="presOf" srcId="{F83C4724-ACCE-4E27-8BEB-663EFF4565BF}" destId="{A7C9BBB7-98E2-4A9E-9493-348D3F886C33}" srcOrd="1" destOrd="0" presId="urn:microsoft.com/office/officeart/2005/8/layout/radial1"/>
    <dgm:cxn modelId="{1A4F786E-8E25-476D-B33C-97F669E1EF5C}" srcId="{EA9AC43B-DCB5-4A12-8726-2A6F09662FD9}" destId="{C678BAF3-E914-4B71-9CF7-923A34B0EF01}" srcOrd="0" destOrd="0" parTransId="{3B24DACA-A15E-4213-9701-815B94077CF4}" sibTransId="{606B87A0-01E4-47C6-AF58-DF4EE5B0B657}"/>
    <dgm:cxn modelId="{8545447E-DBAD-4BB3-871E-715CC14FBC2D}" type="presOf" srcId="{AFC446B3-3E54-4AD2-BD74-C8351307BEBE}" destId="{C9CEFCD4-82AC-4F0B-A025-05CBB4354752}" srcOrd="0" destOrd="0" presId="urn:microsoft.com/office/officeart/2005/8/layout/radial1"/>
    <dgm:cxn modelId="{FB240BE0-18FF-4869-A273-EF81D72FC249}" srcId="{C678BAF3-E914-4B71-9CF7-923A34B0EF01}" destId="{D7BF11C6-E8D7-44BF-8BDA-BC8D8FF1F508}" srcOrd="1" destOrd="0" parTransId="{F83C4724-ACCE-4E27-8BEB-663EFF4565BF}" sibTransId="{FF63B8DB-A64A-40EF-B5B1-A67BE897C8E6}"/>
    <dgm:cxn modelId="{F75D713E-EB81-48D9-8385-FE10620E2034}" type="presParOf" srcId="{EE0699AA-93FF-4098-8357-31E345001EA0}" destId="{D1CAA826-641E-4461-9E6B-39F9B884BFD8}" srcOrd="0" destOrd="0" presId="urn:microsoft.com/office/officeart/2005/8/layout/radial1"/>
    <dgm:cxn modelId="{7AEC5DD3-5A6A-414B-BD70-10E7C397A198}" type="presParOf" srcId="{EE0699AA-93FF-4098-8357-31E345001EA0}" destId="{26D7A4EB-3203-49A9-B39F-D2394C4A6356}" srcOrd="1" destOrd="0" presId="urn:microsoft.com/office/officeart/2005/8/layout/radial1"/>
    <dgm:cxn modelId="{100A1027-C7CC-409F-8F3B-A75DCAAA18E7}" type="presParOf" srcId="{26D7A4EB-3203-49A9-B39F-D2394C4A6356}" destId="{59D938D2-D3B7-44AA-A6C5-5D2AAA97BE5E}" srcOrd="0" destOrd="0" presId="urn:microsoft.com/office/officeart/2005/8/layout/radial1"/>
    <dgm:cxn modelId="{22C7582E-B618-4164-B813-4BAE6AB3DF7B}" type="presParOf" srcId="{EE0699AA-93FF-4098-8357-31E345001EA0}" destId="{1A7B7316-35E0-4634-A642-FE10DD23D3D4}" srcOrd="2" destOrd="0" presId="urn:microsoft.com/office/officeart/2005/8/layout/radial1"/>
    <dgm:cxn modelId="{3DF0FD50-2CE7-40C4-8D4C-FCCB2E60BD33}" type="presParOf" srcId="{EE0699AA-93FF-4098-8357-31E345001EA0}" destId="{60E34221-781F-4F9A-8B18-0E840DDC2A33}" srcOrd="3" destOrd="0" presId="urn:microsoft.com/office/officeart/2005/8/layout/radial1"/>
    <dgm:cxn modelId="{3CD88C35-0852-4499-B843-67AFBE811E55}" type="presParOf" srcId="{60E34221-781F-4F9A-8B18-0E840DDC2A33}" destId="{A7C9BBB7-98E2-4A9E-9493-348D3F886C33}" srcOrd="0" destOrd="0" presId="urn:microsoft.com/office/officeart/2005/8/layout/radial1"/>
    <dgm:cxn modelId="{1B7449AB-D73D-4B82-8EF7-8DA86AA51D44}" type="presParOf" srcId="{EE0699AA-93FF-4098-8357-31E345001EA0}" destId="{695DFB4B-8BBD-4099-AE66-BD1E6992EFB9}" srcOrd="4" destOrd="0" presId="urn:microsoft.com/office/officeart/2005/8/layout/radial1"/>
    <dgm:cxn modelId="{172A171F-FA7F-4424-9835-797C045AACF9}" type="presParOf" srcId="{EE0699AA-93FF-4098-8357-31E345001EA0}" destId="{50C18F6B-6F27-4327-9887-881E6603AB69}" srcOrd="5" destOrd="0" presId="urn:microsoft.com/office/officeart/2005/8/layout/radial1"/>
    <dgm:cxn modelId="{BA3C33C3-CE88-4201-AC47-C9B4442B4A9F}" type="presParOf" srcId="{50C18F6B-6F27-4327-9887-881E6603AB69}" destId="{6A47F2BB-DC0C-4451-913A-EA069221E31E}" srcOrd="0" destOrd="0" presId="urn:microsoft.com/office/officeart/2005/8/layout/radial1"/>
    <dgm:cxn modelId="{E05C3DF9-6E67-42EC-9DE1-EB5F299DBFC0}" type="presParOf" srcId="{EE0699AA-93FF-4098-8357-31E345001EA0}" destId="{EE49F58A-DFA3-4606-9EA1-5C78A6BF9030}" srcOrd="6" destOrd="0" presId="urn:microsoft.com/office/officeart/2005/8/layout/radial1"/>
    <dgm:cxn modelId="{3A41F3E4-303F-4AE2-9292-589077D9B5BB}" type="presParOf" srcId="{EE0699AA-93FF-4098-8357-31E345001EA0}" destId="{C9CEFCD4-82AC-4F0B-A025-05CBB4354752}" srcOrd="7" destOrd="0" presId="urn:microsoft.com/office/officeart/2005/8/layout/radial1"/>
    <dgm:cxn modelId="{9676B0E1-1BA1-4E64-B2ED-76A9D219AC82}" type="presParOf" srcId="{C9CEFCD4-82AC-4F0B-A025-05CBB4354752}" destId="{4A9B44D4-DA21-4AB0-AF49-990D2719379B}" srcOrd="0" destOrd="0" presId="urn:microsoft.com/office/officeart/2005/8/layout/radial1"/>
    <dgm:cxn modelId="{37A0FF5B-4628-4513-A57C-6B72497EB2D8}" type="presParOf" srcId="{EE0699AA-93FF-4098-8357-31E345001EA0}" destId="{0D885C05-1243-4EAE-B3E3-13867F553B1B}" srcOrd="8" destOrd="0" presId="urn:microsoft.com/office/officeart/2005/8/layout/radial1"/>
    <dgm:cxn modelId="{0F38DDD8-4B06-4376-A13A-06A875C06080}" type="presParOf" srcId="{EE0699AA-93FF-4098-8357-31E345001EA0}" destId="{197FB756-F6DA-4F7A-91C5-E0537703092B}" srcOrd="9" destOrd="0" presId="urn:microsoft.com/office/officeart/2005/8/layout/radial1"/>
    <dgm:cxn modelId="{B48D8BBE-A5E8-4D64-99CE-DFF51625FE5C}" type="presParOf" srcId="{197FB756-F6DA-4F7A-91C5-E0537703092B}" destId="{BC4E263D-E6E6-46E4-8BE0-3A3D6F9665B9}" srcOrd="0" destOrd="0" presId="urn:microsoft.com/office/officeart/2005/8/layout/radial1"/>
    <dgm:cxn modelId="{76474D22-55FE-465A-83D9-49A22C4EC02B}" type="presParOf" srcId="{EE0699AA-93FF-4098-8357-31E345001EA0}" destId="{9E8D7665-09EC-45E1-BCB8-B29B441E3504}" srcOrd="10" destOrd="0" presId="urn:microsoft.com/office/officeart/2005/8/layout/radial1"/>
    <dgm:cxn modelId="{F2428DAF-5C3E-4A7D-A1DB-162C3F0A3700}" type="presParOf" srcId="{EE0699AA-93FF-4098-8357-31E345001EA0}" destId="{2BF4FDE8-4AC9-459B-9554-0D79B2B39416}" srcOrd="11" destOrd="0" presId="urn:microsoft.com/office/officeart/2005/8/layout/radial1"/>
    <dgm:cxn modelId="{6FAF76B1-415C-4135-9684-AAAB600D9E30}" type="presParOf" srcId="{2BF4FDE8-4AC9-459B-9554-0D79B2B39416}" destId="{C8C3C1EB-0D0A-42F9-92E9-095EB76FC176}" srcOrd="0" destOrd="0" presId="urn:microsoft.com/office/officeart/2005/8/layout/radial1"/>
    <dgm:cxn modelId="{567FCB52-BC6A-405D-A11E-9F4DC661BC18}" type="presParOf" srcId="{EE0699AA-93FF-4098-8357-31E345001EA0}" destId="{8FF8E7BE-1C7C-4583-A899-2088B3ADD0DD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9AC43B-DCB5-4A12-8726-2A6F09662FD9}" type="doc">
      <dgm:prSet loTypeId="urn:microsoft.com/office/officeart/2005/8/layout/radial1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678BAF3-E914-4B71-9CF7-923A34B0EF01}">
      <dgm:prSet phldrT="[Text]" custT="1"/>
      <dgm:spPr/>
      <dgm:t>
        <a:bodyPr/>
        <a:lstStyle/>
        <a:p>
          <a:r>
            <a:rPr lang="id-ID" sz="2400" dirty="0" smtClean="0"/>
            <a:t>Publikasi Karya Ilmiah</a:t>
          </a:r>
          <a:endParaRPr lang="id-ID" sz="2400" dirty="0"/>
        </a:p>
      </dgm:t>
    </dgm:pt>
    <dgm:pt modelId="{3B24DACA-A15E-4213-9701-815B94077CF4}" type="parTrans" cxnId="{1A4F786E-8E25-476D-B33C-97F669E1EF5C}">
      <dgm:prSet/>
      <dgm:spPr/>
      <dgm:t>
        <a:bodyPr/>
        <a:lstStyle/>
        <a:p>
          <a:endParaRPr lang="id-ID" sz="2000"/>
        </a:p>
      </dgm:t>
    </dgm:pt>
    <dgm:pt modelId="{606B87A0-01E4-47C6-AF58-DF4EE5B0B657}" type="sibTrans" cxnId="{1A4F786E-8E25-476D-B33C-97F669E1EF5C}">
      <dgm:prSet/>
      <dgm:spPr/>
      <dgm:t>
        <a:bodyPr/>
        <a:lstStyle/>
        <a:p>
          <a:endParaRPr lang="id-ID" sz="2000"/>
        </a:p>
      </dgm:t>
    </dgm:pt>
    <dgm:pt modelId="{DEE715BF-822F-4E81-A624-6C74DD6AB04F}">
      <dgm:prSet phldrT="[Text]" custT="1"/>
      <dgm:spPr/>
      <dgm:t>
        <a:bodyPr/>
        <a:lstStyle/>
        <a:p>
          <a:r>
            <a:rPr lang="id-ID" sz="2000" b="1" dirty="0" smtClean="0"/>
            <a:t>Mahasiswa</a:t>
          </a:r>
          <a:endParaRPr lang="id-ID" sz="2000" b="1" dirty="0"/>
        </a:p>
      </dgm:t>
    </dgm:pt>
    <dgm:pt modelId="{ED38B1E0-90CD-46F8-BA33-D3DC566700C7}" type="parTrans" cxnId="{5D298E7D-7D84-4C25-8C73-0DC02E4EA45C}">
      <dgm:prSet custT="1"/>
      <dgm:spPr/>
      <dgm:t>
        <a:bodyPr/>
        <a:lstStyle/>
        <a:p>
          <a:endParaRPr lang="id-ID" sz="600"/>
        </a:p>
      </dgm:t>
    </dgm:pt>
    <dgm:pt modelId="{E9C9827A-3AA4-477D-AA43-29A4F9FAEC33}" type="sibTrans" cxnId="{5D298E7D-7D84-4C25-8C73-0DC02E4EA45C}">
      <dgm:prSet/>
      <dgm:spPr/>
      <dgm:t>
        <a:bodyPr/>
        <a:lstStyle/>
        <a:p>
          <a:endParaRPr lang="id-ID" sz="2000"/>
        </a:p>
      </dgm:t>
    </dgm:pt>
    <dgm:pt modelId="{D7BF11C6-E8D7-44BF-8BDA-BC8D8FF1F508}">
      <dgm:prSet phldrT="[Text]" custT="1"/>
      <dgm:spPr/>
      <dgm:t>
        <a:bodyPr/>
        <a:lstStyle/>
        <a:p>
          <a:r>
            <a:rPr lang="id-ID" sz="2000" b="1" dirty="0" smtClean="0"/>
            <a:t>Dosen</a:t>
          </a:r>
          <a:endParaRPr lang="id-ID" sz="2000" b="1" dirty="0"/>
        </a:p>
      </dgm:t>
    </dgm:pt>
    <dgm:pt modelId="{F83C4724-ACCE-4E27-8BEB-663EFF4565BF}" type="parTrans" cxnId="{FB240BE0-18FF-4869-A273-EF81D72FC249}">
      <dgm:prSet custT="1"/>
      <dgm:spPr/>
      <dgm:t>
        <a:bodyPr/>
        <a:lstStyle/>
        <a:p>
          <a:endParaRPr lang="id-ID" sz="600"/>
        </a:p>
      </dgm:t>
    </dgm:pt>
    <dgm:pt modelId="{FF63B8DB-A64A-40EF-B5B1-A67BE897C8E6}" type="sibTrans" cxnId="{FB240BE0-18FF-4869-A273-EF81D72FC249}">
      <dgm:prSet/>
      <dgm:spPr/>
      <dgm:t>
        <a:bodyPr/>
        <a:lstStyle/>
        <a:p>
          <a:endParaRPr lang="id-ID" sz="2000"/>
        </a:p>
      </dgm:t>
    </dgm:pt>
    <dgm:pt modelId="{561B0075-D42A-4B08-B525-D3535E833B5B}">
      <dgm:prSet phldrT="[Text]" custT="1"/>
      <dgm:spPr/>
      <dgm:t>
        <a:bodyPr/>
        <a:lstStyle/>
        <a:p>
          <a:r>
            <a:rPr lang="id-ID" sz="2000" b="1" dirty="0" smtClean="0"/>
            <a:t>Perguruan Tinggi</a:t>
          </a:r>
          <a:endParaRPr lang="id-ID" sz="2000" b="1" dirty="0"/>
        </a:p>
      </dgm:t>
    </dgm:pt>
    <dgm:pt modelId="{6821E438-2CD0-4479-A3E2-3B01ACCC46DD}" type="parTrans" cxnId="{DE4F9CA2-EC01-494B-8F20-B6A19AA99101}">
      <dgm:prSet custT="1"/>
      <dgm:spPr/>
      <dgm:t>
        <a:bodyPr/>
        <a:lstStyle/>
        <a:p>
          <a:endParaRPr lang="id-ID" sz="600"/>
        </a:p>
      </dgm:t>
    </dgm:pt>
    <dgm:pt modelId="{9D38E0B6-228B-4D26-A272-91D5B2BE6AFE}" type="sibTrans" cxnId="{DE4F9CA2-EC01-494B-8F20-B6A19AA99101}">
      <dgm:prSet/>
      <dgm:spPr/>
      <dgm:t>
        <a:bodyPr/>
        <a:lstStyle/>
        <a:p>
          <a:endParaRPr lang="id-ID" sz="2000"/>
        </a:p>
      </dgm:t>
    </dgm:pt>
    <dgm:pt modelId="{B2FC3D1F-2FB3-47D3-8135-1C9549D9B204}">
      <dgm:prSet phldrT="[Text]" custT="1"/>
      <dgm:spPr/>
      <dgm:t>
        <a:bodyPr/>
        <a:lstStyle/>
        <a:p>
          <a:r>
            <a:rPr lang="id-ID" sz="2000" b="1" dirty="0" smtClean="0"/>
            <a:t>Negara</a:t>
          </a:r>
          <a:endParaRPr lang="id-ID" sz="2000" b="1" dirty="0"/>
        </a:p>
      </dgm:t>
    </dgm:pt>
    <dgm:pt modelId="{AFC446B3-3E54-4AD2-BD74-C8351307BEBE}" type="parTrans" cxnId="{0F26115A-6C37-45E6-9B27-9FBFABF95956}">
      <dgm:prSet custT="1"/>
      <dgm:spPr/>
      <dgm:t>
        <a:bodyPr/>
        <a:lstStyle/>
        <a:p>
          <a:endParaRPr lang="id-ID" sz="600"/>
        </a:p>
      </dgm:t>
    </dgm:pt>
    <dgm:pt modelId="{FF6B25D0-9141-4358-9253-594755F3E10A}" type="sibTrans" cxnId="{0F26115A-6C37-45E6-9B27-9FBFABF95956}">
      <dgm:prSet/>
      <dgm:spPr/>
      <dgm:t>
        <a:bodyPr/>
        <a:lstStyle/>
        <a:p>
          <a:endParaRPr lang="id-ID" sz="2000"/>
        </a:p>
      </dgm:t>
    </dgm:pt>
    <dgm:pt modelId="{EE0699AA-93FF-4098-8357-31E345001EA0}" type="pres">
      <dgm:prSet presAssocID="{EA9AC43B-DCB5-4A12-8726-2A6F09662FD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D1CAA826-641E-4461-9E6B-39F9B884BFD8}" type="pres">
      <dgm:prSet presAssocID="{C678BAF3-E914-4B71-9CF7-923A34B0EF01}" presName="centerShape" presStyleLbl="node0" presStyleIdx="0" presStyleCnt="1" custScaleX="140014" custScaleY="135639"/>
      <dgm:spPr/>
      <dgm:t>
        <a:bodyPr/>
        <a:lstStyle/>
        <a:p>
          <a:endParaRPr lang="id-ID"/>
        </a:p>
      </dgm:t>
    </dgm:pt>
    <dgm:pt modelId="{26D7A4EB-3203-49A9-B39F-D2394C4A6356}" type="pres">
      <dgm:prSet presAssocID="{ED38B1E0-90CD-46F8-BA33-D3DC566700C7}" presName="Name9" presStyleLbl="parChTrans1D2" presStyleIdx="0" presStyleCnt="4"/>
      <dgm:spPr/>
      <dgm:t>
        <a:bodyPr/>
        <a:lstStyle/>
        <a:p>
          <a:endParaRPr lang="id-ID"/>
        </a:p>
      </dgm:t>
    </dgm:pt>
    <dgm:pt modelId="{59D938D2-D3B7-44AA-A6C5-5D2AAA97BE5E}" type="pres">
      <dgm:prSet presAssocID="{ED38B1E0-90CD-46F8-BA33-D3DC566700C7}" presName="connTx" presStyleLbl="parChTrans1D2" presStyleIdx="0" presStyleCnt="4"/>
      <dgm:spPr/>
      <dgm:t>
        <a:bodyPr/>
        <a:lstStyle/>
        <a:p>
          <a:endParaRPr lang="id-ID"/>
        </a:p>
      </dgm:t>
    </dgm:pt>
    <dgm:pt modelId="{1A7B7316-35E0-4634-A642-FE10DD23D3D4}" type="pres">
      <dgm:prSet presAssocID="{DEE715BF-822F-4E81-A624-6C74DD6AB04F}" presName="node" presStyleLbl="node1" presStyleIdx="0" presStyleCnt="4" custScaleX="1050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0E34221-781F-4F9A-8B18-0E840DDC2A33}" type="pres">
      <dgm:prSet presAssocID="{F83C4724-ACCE-4E27-8BEB-663EFF4565BF}" presName="Name9" presStyleLbl="parChTrans1D2" presStyleIdx="1" presStyleCnt="4"/>
      <dgm:spPr/>
      <dgm:t>
        <a:bodyPr/>
        <a:lstStyle/>
        <a:p>
          <a:endParaRPr lang="id-ID"/>
        </a:p>
      </dgm:t>
    </dgm:pt>
    <dgm:pt modelId="{A7C9BBB7-98E2-4A9E-9493-348D3F886C33}" type="pres">
      <dgm:prSet presAssocID="{F83C4724-ACCE-4E27-8BEB-663EFF4565BF}" presName="connTx" presStyleLbl="parChTrans1D2" presStyleIdx="1" presStyleCnt="4"/>
      <dgm:spPr/>
      <dgm:t>
        <a:bodyPr/>
        <a:lstStyle/>
        <a:p>
          <a:endParaRPr lang="id-ID"/>
        </a:p>
      </dgm:t>
    </dgm:pt>
    <dgm:pt modelId="{695DFB4B-8BBD-4099-AE66-BD1E6992EFB9}" type="pres">
      <dgm:prSet presAssocID="{D7BF11C6-E8D7-44BF-8BDA-BC8D8FF1F508}" presName="node" presStyleLbl="node1" presStyleIdx="1" presStyleCnt="4" custRadScaleRad="10951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0C18F6B-6F27-4327-9887-881E6603AB69}" type="pres">
      <dgm:prSet presAssocID="{6821E438-2CD0-4479-A3E2-3B01ACCC46DD}" presName="Name9" presStyleLbl="parChTrans1D2" presStyleIdx="2" presStyleCnt="4"/>
      <dgm:spPr/>
      <dgm:t>
        <a:bodyPr/>
        <a:lstStyle/>
        <a:p>
          <a:endParaRPr lang="id-ID"/>
        </a:p>
      </dgm:t>
    </dgm:pt>
    <dgm:pt modelId="{6A47F2BB-DC0C-4451-913A-EA069221E31E}" type="pres">
      <dgm:prSet presAssocID="{6821E438-2CD0-4479-A3E2-3B01ACCC46DD}" presName="connTx" presStyleLbl="parChTrans1D2" presStyleIdx="2" presStyleCnt="4"/>
      <dgm:spPr/>
      <dgm:t>
        <a:bodyPr/>
        <a:lstStyle/>
        <a:p>
          <a:endParaRPr lang="id-ID"/>
        </a:p>
      </dgm:t>
    </dgm:pt>
    <dgm:pt modelId="{EE49F58A-DFA3-4606-9EA1-5C78A6BF9030}" type="pres">
      <dgm:prSet presAssocID="{561B0075-D42A-4B08-B525-D3535E833B5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CEFCD4-82AC-4F0B-A025-05CBB4354752}" type="pres">
      <dgm:prSet presAssocID="{AFC446B3-3E54-4AD2-BD74-C8351307BEBE}" presName="Name9" presStyleLbl="parChTrans1D2" presStyleIdx="3" presStyleCnt="4"/>
      <dgm:spPr/>
      <dgm:t>
        <a:bodyPr/>
        <a:lstStyle/>
        <a:p>
          <a:endParaRPr lang="id-ID"/>
        </a:p>
      </dgm:t>
    </dgm:pt>
    <dgm:pt modelId="{4A9B44D4-DA21-4AB0-AF49-990D2719379B}" type="pres">
      <dgm:prSet presAssocID="{AFC446B3-3E54-4AD2-BD74-C8351307BEBE}" presName="connTx" presStyleLbl="parChTrans1D2" presStyleIdx="3" presStyleCnt="4"/>
      <dgm:spPr/>
      <dgm:t>
        <a:bodyPr/>
        <a:lstStyle/>
        <a:p>
          <a:endParaRPr lang="id-ID"/>
        </a:p>
      </dgm:t>
    </dgm:pt>
    <dgm:pt modelId="{0D885C05-1243-4EAE-B3E3-13867F553B1B}" type="pres">
      <dgm:prSet presAssocID="{B2FC3D1F-2FB3-47D3-8135-1C9549D9B204}" presName="node" presStyleLbl="node1" presStyleIdx="3" presStyleCnt="4" custRadScaleRad="10951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B595970-8C58-4846-9107-BABB919D3C52}" type="presOf" srcId="{F83C4724-ACCE-4E27-8BEB-663EFF4565BF}" destId="{60E34221-781F-4F9A-8B18-0E840DDC2A33}" srcOrd="0" destOrd="0" presId="urn:microsoft.com/office/officeart/2005/8/layout/radial1"/>
    <dgm:cxn modelId="{0F26115A-6C37-45E6-9B27-9FBFABF95956}" srcId="{C678BAF3-E914-4B71-9CF7-923A34B0EF01}" destId="{B2FC3D1F-2FB3-47D3-8135-1C9549D9B204}" srcOrd="3" destOrd="0" parTransId="{AFC446B3-3E54-4AD2-BD74-C8351307BEBE}" sibTransId="{FF6B25D0-9141-4358-9253-594755F3E10A}"/>
    <dgm:cxn modelId="{B07F50CD-E904-48F1-B84A-A006B8EFBAED}" type="presOf" srcId="{DEE715BF-822F-4E81-A624-6C74DD6AB04F}" destId="{1A7B7316-35E0-4634-A642-FE10DD23D3D4}" srcOrd="0" destOrd="0" presId="urn:microsoft.com/office/officeart/2005/8/layout/radial1"/>
    <dgm:cxn modelId="{0AF7DEC1-9603-4F74-9B2F-AFB5B2526A8B}" type="presOf" srcId="{D7BF11C6-E8D7-44BF-8BDA-BC8D8FF1F508}" destId="{695DFB4B-8BBD-4099-AE66-BD1E6992EFB9}" srcOrd="0" destOrd="0" presId="urn:microsoft.com/office/officeart/2005/8/layout/radial1"/>
    <dgm:cxn modelId="{FB240BE0-18FF-4869-A273-EF81D72FC249}" srcId="{C678BAF3-E914-4B71-9CF7-923A34B0EF01}" destId="{D7BF11C6-E8D7-44BF-8BDA-BC8D8FF1F508}" srcOrd="1" destOrd="0" parTransId="{F83C4724-ACCE-4E27-8BEB-663EFF4565BF}" sibTransId="{FF63B8DB-A64A-40EF-B5B1-A67BE897C8E6}"/>
    <dgm:cxn modelId="{1A4F786E-8E25-476D-B33C-97F669E1EF5C}" srcId="{EA9AC43B-DCB5-4A12-8726-2A6F09662FD9}" destId="{C678BAF3-E914-4B71-9CF7-923A34B0EF01}" srcOrd="0" destOrd="0" parTransId="{3B24DACA-A15E-4213-9701-815B94077CF4}" sibTransId="{606B87A0-01E4-47C6-AF58-DF4EE5B0B657}"/>
    <dgm:cxn modelId="{A261683E-56FA-4C58-83E5-5ED893C3CDC1}" type="presOf" srcId="{EA9AC43B-DCB5-4A12-8726-2A6F09662FD9}" destId="{EE0699AA-93FF-4098-8357-31E345001EA0}" srcOrd="0" destOrd="0" presId="urn:microsoft.com/office/officeart/2005/8/layout/radial1"/>
    <dgm:cxn modelId="{537416E1-CACB-43A7-9FE0-7D14E381E839}" type="presOf" srcId="{561B0075-D42A-4B08-B525-D3535E833B5B}" destId="{EE49F58A-DFA3-4606-9EA1-5C78A6BF9030}" srcOrd="0" destOrd="0" presId="urn:microsoft.com/office/officeart/2005/8/layout/radial1"/>
    <dgm:cxn modelId="{DE4F9CA2-EC01-494B-8F20-B6A19AA99101}" srcId="{C678BAF3-E914-4B71-9CF7-923A34B0EF01}" destId="{561B0075-D42A-4B08-B525-D3535E833B5B}" srcOrd="2" destOrd="0" parTransId="{6821E438-2CD0-4479-A3E2-3B01ACCC46DD}" sibTransId="{9D38E0B6-228B-4D26-A272-91D5B2BE6AFE}"/>
    <dgm:cxn modelId="{26323366-5D8C-4F27-80D7-D78332E59582}" type="presOf" srcId="{AFC446B3-3E54-4AD2-BD74-C8351307BEBE}" destId="{4A9B44D4-DA21-4AB0-AF49-990D2719379B}" srcOrd="1" destOrd="0" presId="urn:microsoft.com/office/officeart/2005/8/layout/radial1"/>
    <dgm:cxn modelId="{003E7159-E0EE-45B9-8E20-6BB374104D3E}" type="presOf" srcId="{AFC446B3-3E54-4AD2-BD74-C8351307BEBE}" destId="{C9CEFCD4-82AC-4F0B-A025-05CBB4354752}" srcOrd="0" destOrd="0" presId="urn:microsoft.com/office/officeart/2005/8/layout/radial1"/>
    <dgm:cxn modelId="{DA14023C-82BC-4847-8548-463AB6427230}" type="presOf" srcId="{6821E438-2CD0-4479-A3E2-3B01ACCC46DD}" destId="{50C18F6B-6F27-4327-9887-881E6603AB69}" srcOrd="0" destOrd="0" presId="urn:microsoft.com/office/officeart/2005/8/layout/radial1"/>
    <dgm:cxn modelId="{94B15095-F5A3-4EAA-B659-249F5DBA9D5A}" type="presOf" srcId="{ED38B1E0-90CD-46F8-BA33-D3DC566700C7}" destId="{26D7A4EB-3203-49A9-B39F-D2394C4A6356}" srcOrd="0" destOrd="0" presId="urn:microsoft.com/office/officeart/2005/8/layout/radial1"/>
    <dgm:cxn modelId="{FF52B2CD-93C9-466E-A0E7-3C09290E0384}" type="presOf" srcId="{B2FC3D1F-2FB3-47D3-8135-1C9549D9B204}" destId="{0D885C05-1243-4EAE-B3E3-13867F553B1B}" srcOrd="0" destOrd="0" presId="urn:microsoft.com/office/officeart/2005/8/layout/radial1"/>
    <dgm:cxn modelId="{F979291E-5F0A-4C9A-A175-14EA962FEE0E}" type="presOf" srcId="{6821E438-2CD0-4479-A3E2-3B01ACCC46DD}" destId="{6A47F2BB-DC0C-4451-913A-EA069221E31E}" srcOrd="1" destOrd="0" presId="urn:microsoft.com/office/officeart/2005/8/layout/radial1"/>
    <dgm:cxn modelId="{E87A2DC7-C013-4256-8FB1-43FFEDCEA5D0}" type="presOf" srcId="{C678BAF3-E914-4B71-9CF7-923A34B0EF01}" destId="{D1CAA826-641E-4461-9E6B-39F9B884BFD8}" srcOrd="0" destOrd="0" presId="urn:microsoft.com/office/officeart/2005/8/layout/radial1"/>
    <dgm:cxn modelId="{5D298E7D-7D84-4C25-8C73-0DC02E4EA45C}" srcId="{C678BAF3-E914-4B71-9CF7-923A34B0EF01}" destId="{DEE715BF-822F-4E81-A624-6C74DD6AB04F}" srcOrd="0" destOrd="0" parTransId="{ED38B1E0-90CD-46F8-BA33-D3DC566700C7}" sibTransId="{E9C9827A-3AA4-477D-AA43-29A4F9FAEC33}"/>
    <dgm:cxn modelId="{63DAEC54-6365-4EB7-8BBF-DD53EC833A41}" type="presOf" srcId="{ED38B1E0-90CD-46F8-BA33-D3DC566700C7}" destId="{59D938D2-D3B7-44AA-A6C5-5D2AAA97BE5E}" srcOrd="1" destOrd="0" presId="urn:microsoft.com/office/officeart/2005/8/layout/radial1"/>
    <dgm:cxn modelId="{E4922FFE-FA21-476A-B7B5-8DE59E92B1DE}" type="presOf" srcId="{F83C4724-ACCE-4E27-8BEB-663EFF4565BF}" destId="{A7C9BBB7-98E2-4A9E-9493-348D3F886C33}" srcOrd="1" destOrd="0" presId="urn:microsoft.com/office/officeart/2005/8/layout/radial1"/>
    <dgm:cxn modelId="{CF25587A-8F1A-437A-8CC2-3895F2D6D0EB}" type="presParOf" srcId="{EE0699AA-93FF-4098-8357-31E345001EA0}" destId="{D1CAA826-641E-4461-9E6B-39F9B884BFD8}" srcOrd="0" destOrd="0" presId="urn:microsoft.com/office/officeart/2005/8/layout/radial1"/>
    <dgm:cxn modelId="{F3A67557-D771-46FC-B938-EF2C18F49499}" type="presParOf" srcId="{EE0699AA-93FF-4098-8357-31E345001EA0}" destId="{26D7A4EB-3203-49A9-B39F-D2394C4A6356}" srcOrd="1" destOrd="0" presId="urn:microsoft.com/office/officeart/2005/8/layout/radial1"/>
    <dgm:cxn modelId="{C6861085-4445-4EAF-A8FA-631D11B80E6C}" type="presParOf" srcId="{26D7A4EB-3203-49A9-B39F-D2394C4A6356}" destId="{59D938D2-D3B7-44AA-A6C5-5D2AAA97BE5E}" srcOrd="0" destOrd="0" presId="urn:microsoft.com/office/officeart/2005/8/layout/radial1"/>
    <dgm:cxn modelId="{F7552C3F-9909-4B46-8799-DC87D42C64E7}" type="presParOf" srcId="{EE0699AA-93FF-4098-8357-31E345001EA0}" destId="{1A7B7316-35E0-4634-A642-FE10DD23D3D4}" srcOrd="2" destOrd="0" presId="urn:microsoft.com/office/officeart/2005/8/layout/radial1"/>
    <dgm:cxn modelId="{4557A072-9FE6-4BA4-B123-DDCEFFDD6A77}" type="presParOf" srcId="{EE0699AA-93FF-4098-8357-31E345001EA0}" destId="{60E34221-781F-4F9A-8B18-0E840DDC2A33}" srcOrd="3" destOrd="0" presId="urn:microsoft.com/office/officeart/2005/8/layout/radial1"/>
    <dgm:cxn modelId="{FE730A30-C833-4EC0-A99C-E90F81F087FE}" type="presParOf" srcId="{60E34221-781F-4F9A-8B18-0E840DDC2A33}" destId="{A7C9BBB7-98E2-4A9E-9493-348D3F886C33}" srcOrd="0" destOrd="0" presId="urn:microsoft.com/office/officeart/2005/8/layout/radial1"/>
    <dgm:cxn modelId="{79F444DB-357C-4AF6-8BE8-7905970343A1}" type="presParOf" srcId="{EE0699AA-93FF-4098-8357-31E345001EA0}" destId="{695DFB4B-8BBD-4099-AE66-BD1E6992EFB9}" srcOrd="4" destOrd="0" presId="urn:microsoft.com/office/officeart/2005/8/layout/radial1"/>
    <dgm:cxn modelId="{473A4FA3-018E-4183-81A7-705D3F4E6454}" type="presParOf" srcId="{EE0699AA-93FF-4098-8357-31E345001EA0}" destId="{50C18F6B-6F27-4327-9887-881E6603AB69}" srcOrd="5" destOrd="0" presId="urn:microsoft.com/office/officeart/2005/8/layout/radial1"/>
    <dgm:cxn modelId="{672F1BFD-1409-4703-9DCA-24A91D3AA3E8}" type="presParOf" srcId="{50C18F6B-6F27-4327-9887-881E6603AB69}" destId="{6A47F2BB-DC0C-4451-913A-EA069221E31E}" srcOrd="0" destOrd="0" presId="urn:microsoft.com/office/officeart/2005/8/layout/radial1"/>
    <dgm:cxn modelId="{3F84DC86-FC8C-44D8-BB46-443580F9BA70}" type="presParOf" srcId="{EE0699AA-93FF-4098-8357-31E345001EA0}" destId="{EE49F58A-DFA3-4606-9EA1-5C78A6BF9030}" srcOrd="6" destOrd="0" presId="urn:microsoft.com/office/officeart/2005/8/layout/radial1"/>
    <dgm:cxn modelId="{1BE37C51-DF06-4B70-93F8-728C27750947}" type="presParOf" srcId="{EE0699AA-93FF-4098-8357-31E345001EA0}" destId="{C9CEFCD4-82AC-4F0B-A025-05CBB4354752}" srcOrd="7" destOrd="0" presId="urn:microsoft.com/office/officeart/2005/8/layout/radial1"/>
    <dgm:cxn modelId="{80094522-D362-402B-8DDE-B67513F73F79}" type="presParOf" srcId="{C9CEFCD4-82AC-4F0B-A025-05CBB4354752}" destId="{4A9B44D4-DA21-4AB0-AF49-990D2719379B}" srcOrd="0" destOrd="0" presId="urn:microsoft.com/office/officeart/2005/8/layout/radial1"/>
    <dgm:cxn modelId="{D1E1CD67-F9B6-4011-BCA7-7C8CB6539DD0}" type="presParOf" srcId="{EE0699AA-93FF-4098-8357-31E345001EA0}" destId="{0D885C05-1243-4EAE-B3E3-13867F553B1B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AA826-641E-4461-9E6B-39F9B884BFD8}">
      <dsp:nvSpPr>
        <dsp:cNvPr id="0" name=""/>
        <dsp:cNvSpPr/>
      </dsp:nvSpPr>
      <dsp:spPr>
        <a:xfrm>
          <a:off x="3275855" y="1800196"/>
          <a:ext cx="2592289" cy="23762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Budaya yang dibentuk melalui publikasi karya ilmiah</a:t>
          </a:r>
          <a:endParaRPr lang="id-ID" sz="2400" kern="1200" dirty="0"/>
        </a:p>
      </dsp:txBody>
      <dsp:txXfrm>
        <a:off x="3655487" y="2148193"/>
        <a:ext cx="1833025" cy="1680276"/>
      </dsp:txXfrm>
    </dsp:sp>
    <dsp:sp modelId="{26D7A4EB-3203-49A9-B39F-D2394C4A6356}">
      <dsp:nvSpPr>
        <dsp:cNvPr id="0" name=""/>
        <dsp:cNvSpPr/>
      </dsp:nvSpPr>
      <dsp:spPr>
        <a:xfrm rot="16200000">
          <a:off x="4506650" y="1718648"/>
          <a:ext cx="130699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130699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4568732" y="1731579"/>
        <a:ext cx="6534" cy="6534"/>
      </dsp:txXfrm>
    </dsp:sp>
    <dsp:sp modelId="{1A7B7316-35E0-4634-A642-FE10DD23D3D4}">
      <dsp:nvSpPr>
        <dsp:cNvPr id="0" name=""/>
        <dsp:cNvSpPr/>
      </dsp:nvSpPr>
      <dsp:spPr>
        <a:xfrm>
          <a:off x="3749134" y="23765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Budaya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Baca</a:t>
          </a:r>
          <a:endParaRPr lang="id-ID" sz="2000" b="1" kern="1200" dirty="0"/>
        </a:p>
      </dsp:txBody>
      <dsp:txXfrm>
        <a:off x="3990146" y="264777"/>
        <a:ext cx="1163706" cy="1163706"/>
      </dsp:txXfrm>
    </dsp:sp>
    <dsp:sp modelId="{60E34221-781F-4F9A-8B18-0E840DDC2A33}">
      <dsp:nvSpPr>
        <dsp:cNvPr id="0" name=""/>
        <dsp:cNvSpPr/>
      </dsp:nvSpPr>
      <dsp:spPr>
        <a:xfrm rot="19800000">
          <a:off x="5651575" y="2274878"/>
          <a:ext cx="256213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256213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5773277" y="2284670"/>
        <a:ext cx="12810" cy="12810"/>
      </dsp:txXfrm>
    </dsp:sp>
    <dsp:sp modelId="{695DFB4B-8BBD-4099-AE66-BD1E6992EFB9}">
      <dsp:nvSpPr>
        <dsp:cNvPr id="0" name=""/>
        <dsp:cNvSpPr/>
      </dsp:nvSpPr>
      <dsp:spPr>
        <a:xfrm>
          <a:off x="5780383" y="992724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Budaya Tulis</a:t>
          </a:r>
          <a:endParaRPr lang="id-ID" sz="2000" b="1" kern="1200" dirty="0"/>
        </a:p>
      </dsp:txBody>
      <dsp:txXfrm>
        <a:off x="6021395" y="1233736"/>
        <a:ext cx="1163706" cy="1163706"/>
      </dsp:txXfrm>
    </dsp:sp>
    <dsp:sp modelId="{50C18F6B-6F27-4327-9887-881E6603AB69}">
      <dsp:nvSpPr>
        <dsp:cNvPr id="0" name=""/>
        <dsp:cNvSpPr/>
      </dsp:nvSpPr>
      <dsp:spPr>
        <a:xfrm rot="1700424">
          <a:off x="5679306" y="3613516"/>
          <a:ext cx="163720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163720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5757073" y="3625621"/>
        <a:ext cx="8186" cy="8186"/>
      </dsp:txXfrm>
    </dsp:sp>
    <dsp:sp modelId="{EE49F58A-DFA3-4606-9EA1-5C78A6BF9030}">
      <dsp:nvSpPr>
        <dsp:cNvPr id="0" name=""/>
        <dsp:cNvSpPr/>
      </dsp:nvSpPr>
      <dsp:spPr>
        <a:xfrm>
          <a:off x="5734589" y="3236330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Budaya jujur [tidak plagiat]</a:t>
          </a:r>
          <a:endParaRPr lang="id-ID" sz="2000" b="1" kern="1200" dirty="0"/>
        </a:p>
      </dsp:txBody>
      <dsp:txXfrm>
        <a:off x="5975601" y="3477342"/>
        <a:ext cx="1163706" cy="1163706"/>
      </dsp:txXfrm>
    </dsp:sp>
    <dsp:sp modelId="{C9CEFCD4-82AC-4F0B-A025-05CBB4354752}">
      <dsp:nvSpPr>
        <dsp:cNvPr id="0" name=""/>
        <dsp:cNvSpPr/>
      </dsp:nvSpPr>
      <dsp:spPr>
        <a:xfrm rot="5400000">
          <a:off x="4494767" y="4237502"/>
          <a:ext cx="154465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154465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4568138" y="4249838"/>
        <a:ext cx="7723" cy="7723"/>
      </dsp:txXfrm>
    </dsp:sp>
    <dsp:sp modelId="{0D885C05-1243-4EAE-B3E3-13867F553B1B}">
      <dsp:nvSpPr>
        <dsp:cNvPr id="0" name=""/>
        <dsp:cNvSpPr/>
      </dsp:nvSpPr>
      <dsp:spPr>
        <a:xfrm>
          <a:off x="3749134" y="4330933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Budaya  berbagi</a:t>
          </a:r>
          <a:endParaRPr lang="id-ID" sz="2000" b="1" kern="1200" dirty="0"/>
        </a:p>
      </dsp:txBody>
      <dsp:txXfrm>
        <a:off x="3990146" y="4571945"/>
        <a:ext cx="1163706" cy="1163706"/>
      </dsp:txXfrm>
    </dsp:sp>
    <dsp:sp modelId="{197FB756-F6DA-4F7A-91C5-E0537703092B}">
      <dsp:nvSpPr>
        <dsp:cNvPr id="0" name=""/>
        <dsp:cNvSpPr/>
      </dsp:nvSpPr>
      <dsp:spPr>
        <a:xfrm rot="9099576">
          <a:off x="3300993" y="3613511"/>
          <a:ext cx="163698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163698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00" kern="1200"/>
        </a:p>
      </dsp:txBody>
      <dsp:txXfrm rot="10800000">
        <a:off x="3378750" y="3625616"/>
        <a:ext cx="8184" cy="8184"/>
      </dsp:txXfrm>
    </dsp:sp>
    <dsp:sp modelId="{9E8D7665-09EC-45E1-BCB8-B29B441E3504}">
      <dsp:nvSpPr>
        <dsp:cNvPr id="0" name=""/>
        <dsp:cNvSpPr/>
      </dsp:nvSpPr>
      <dsp:spPr>
        <a:xfrm>
          <a:off x="1763698" y="3236320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Budaya menghar-gai orang lain</a:t>
          </a:r>
          <a:endParaRPr lang="id-ID" sz="2000" b="1" kern="1200" dirty="0"/>
        </a:p>
      </dsp:txBody>
      <dsp:txXfrm>
        <a:off x="2004710" y="3477332"/>
        <a:ext cx="1163706" cy="1163706"/>
      </dsp:txXfrm>
    </dsp:sp>
    <dsp:sp modelId="{2BF4FDE8-4AC9-459B-9554-0D79B2B39416}">
      <dsp:nvSpPr>
        <dsp:cNvPr id="0" name=""/>
        <dsp:cNvSpPr/>
      </dsp:nvSpPr>
      <dsp:spPr>
        <a:xfrm rot="12614328">
          <a:off x="3283230" y="2281878"/>
          <a:ext cx="209276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209276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00" kern="1200"/>
        </a:p>
      </dsp:txBody>
      <dsp:txXfrm rot="10800000">
        <a:off x="3382636" y="2292845"/>
        <a:ext cx="10463" cy="10463"/>
      </dsp:txXfrm>
    </dsp:sp>
    <dsp:sp modelId="{8FF8E7BE-1C7C-4583-A899-2088B3ADD0DD}">
      <dsp:nvSpPr>
        <dsp:cNvPr id="0" name=""/>
        <dsp:cNvSpPr/>
      </dsp:nvSpPr>
      <dsp:spPr>
        <a:xfrm>
          <a:off x="1763701" y="1008116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Budaya Analitis</a:t>
          </a:r>
          <a:endParaRPr lang="id-ID" sz="2000" b="1" kern="1200" dirty="0"/>
        </a:p>
      </dsp:txBody>
      <dsp:txXfrm>
        <a:off x="2004713" y="1249128"/>
        <a:ext cx="1163706" cy="1163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AA826-641E-4461-9E6B-39F9B884BFD8}">
      <dsp:nvSpPr>
        <dsp:cNvPr id="0" name=""/>
        <dsp:cNvSpPr/>
      </dsp:nvSpPr>
      <dsp:spPr>
        <a:xfrm>
          <a:off x="3419873" y="1872205"/>
          <a:ext cx="2304253" cy="22322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Publikasi Karya Ilmiah</a:t>
          </a:r>
          <a:endParaRPr lang="id-ID" sz="2400" kern="1200" dirty="0"/>
        </a:p>
      </dsp:txBody>
      <dsp:txXfrm>
        <a:off x="3757323" y="2199111"/>
        <a:ext cx="1629353" cy="1578440"/>
      </dsp:txXfrm>
    </dsp:sp>
    <dsp:sp modelId="{26D7A4EB-3203-49A9-B39F-D2394C4A6356}">
      <dsp:nvSpPr>
        <dsp:cNvPr id="0" name=""/>
        <dsp:cNvSpPr/>
      </dsp:nvSpPr>
      <dsp:spPr>
        <a:xfrm rot="16200000">
          <a:off x="4470645" y="1754652"/>
          <a:ext cx="202708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202708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4566932" y="1765783"/>
        <a:ext cx="10135" cy="10135"/>
      </dsp:txXfrm>
    </dsp:sp>
    <dsp:sp modelId="{1A7B7316-35E0-4634-A642-FE10DD23D3D4}">
      <dsp:nvSpPr>
        <dsp:cNvPr id="0" name=""/>
        <dsp:cNvSpPr/>
      </dsp:nvSpPr>
      <dsp:spPr>
        <a:xfrm>
          <a:off x="3707900" y="23765"/>
          <a:ext cx="1728198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Mahasiswa</a:t>
          </a:r>
          <a:endParaRPr lang="id-ID" sz="2000" b="1" kern="1200" dirty="0"/>
        </a:p>
      </dsp:txBody>
      <dsp:txXfrm>
        <a:off x="3960989" y="264777"/>
        <a:ext cx="1222020" cy="1163706"/>
      </dsp:txXfrm>
    </dsp:sp>
    <dsp:sp modelId="{60E34221-781F-4F9A-8B18-0E840DDC2A33}">
      <dsp:nvSpPr>
        <dsp:cNvPr id="0" name=""/>
        <dsp:cNvSpPr/>
      </dsp:nvSpPr>
      <dsp:spPr>
        <a:xfrm>
          <a:off x="5724126" y="2972133"/>
          <a:ext cx="370491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370491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5900110" y="2979069"/>
        <a:ext cx="18524" cy="18524"/>
      </dsp:txXfrm>
    </dsp:sp>
    <dsp:sp modelId="{695DFB4B-8BBD-4099-AE66-BD1E6992EFB9}">
      <dsp:nvSpPr>
        <dsp:cNvPr id="0" name=""/>
        <dsp:cNvSpPr/>
      </dsp:nvSpPr>
      <dsp:spPr>
        <a:xfrm>
          <a:off x="6094618" y="2165466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Dosen</a:t>
          </a:r>
          <a:endParaRPr lang="id-ID" sz="2000" b="1" kern="1200" dirty="0"/>
        </a:p>
      </dsp:txBody>
      <dsp:txXfrm>
        <a:off x="6335630" y="2406478"/>
        <a:ext cx="1163706" cy="1163706"/>
      </dsp:txXfrm>
    </dsp:sp>
    <dsp:sp modelId="{50C18F6B-6F27-4327-9887-881E6603AB69}">
      <dsp:nvSpPr>
        <dsp:cNvPr id="0" name=""/>
        <dsp:cNvSpPr/>
      </dsp:nvSpPr>
      <dsp:spPr>
        <a:xfrm rot="5400000">
          <a:off x="4470645" y="4189614"/>
          <a:ext cx="202708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202708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>
        <a:off x="4566932" y="4200745"/>
        <a:ext cx="10135" cy="10135"/>
      </dsp:txXfrm>
    </dsp:sp>
    <dsp:sp modelId="{EE49F58A-DFA3-4606-9EA1-5C78A6BF9030}">
      <dsp:nvSpPr>
        <dsp:cNvPr id="0" name=""/>
        <dsp:cNvSpPr/>
      </dsp:nvSpPr>
      <dsp:spPr>
        <a:xfrm>
          <a:off x="3749134" y="4307167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Perguruan Tinggi</a:t>
          </a:r>
          <a:endParaRPr lang="id-ID" sz="2000" b="1" kern="1200" dirty="0"/>
        </a:p>
      </dsp:txBody>
      <dsp:txXfrm>
        <a:off x="3990146" y="4548179"/>
        <a:ext cx="1163706" cy="1163706"/>
      </dsp:txXfrm>
    </dsp:sp>
    <dsp:sp modelId="{C9CEFCD4-82AC-4F0B-A025-05CBB4354752}">
      <dsp:nvSpPr>
        <dsp:cNvPr id="0" name=""/>
        <dsp:cNvSpPr/>
      </dsp:nvSpPr>
      <dsp:spPr>
        <a:xfrm rot="10800000">
          <a:off x="3049381" y="2972133"/>
          <a:ext cx="370491" cy="32396"/>
        </a:xfrm>
        <a:custGeom>
          <a:avLst/>
          <a:gdLst/>
          <a:ahLst/>
          <a:cxnLst/>
          <a:rect l="0" t="0" r="0" b="0"/>
          <a:pathLst>
            <a:path>
              <a:moveTo>
                <a:pt x="0" y="16198"/>
              </a:moveTo>
              <a:lnTo>
                <a:pt x="370491" y="16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/>
        </a:p>
      </dsp:txBody>
      <dsp:txXfrm rot="10800000">
        <a:off x="3225365" y="2979069"/>
        <a:ext cx="18524" cy="18524"/>
      </dsp:txXfrm>
    </dsp:sp>
    <dsp:sp modelId="{0D885C05-1243-4EAE-B3E3-13867F553B1B}">
      <dsp:nvSpPr>
        <dsp:cNvPr id="0" name=""/>
        <dsp:cNvSpPr/>
      </dsp:nvSpPr>
      <dsp:spPr>
        <a:xfrm>
          <a:off x="1403650" y="2165466"/>
          <a:ext cx="1645730" cy="16457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Negara</a:t>
          </a:r>
          <a:endParaRPr lang="id-ID" sz="2000" b="1" kern="1200" dirty="0"/>
        </a:p>
      </dsp:txBody>
      <dsp:txXfrm>
        <a:off x="1644662" y="2406478"/>
        <a:ext cx="1163706" cy="1163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0.7663</cdr:x>
      <cdr:y>0.07632</cdr:y>
    </cdr:from>
    <cdr:to>
      <cdr:x>0.87717</cdr:x>
      <cdr:y>0.1324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95998" y="296633"/>
          <a:ext cx="881952" cy="217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Malaysia</a:t>
          </a:r>
        </a:p>
      </cdr:txBody>
    </cdr:sp>
  </cdr:relSizeAnchor>
  <cdr:relSizeAnchor xmlns:cdr="http://schemas.openxmlformats.org/drawingml/2006/chartDrawing">
    <cdr:from>
      <cdr:x>0.79482</cdr:x>
      <cdr:y>0.37005</cdr:y>
    </cdr:from>
    <cdr:to>
      <cdr:x>0.93103</cdr:x>
      <cdr:y>0.42613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322878" y="1438272"/>
          <a:ext cx="1083530" cy="217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Thailand</a:t>
          </a:r>
        </a:p>
      </cdr:txBody>
    </cdr:sp>
  </cdr:relSizeAnchor>
  <cdr:relSizeAnchor xmlns:cdr="http://schemas.openxmlformats.org/drawingml/2006/chartDrawing">
    <cdr:from>
      <cdr:x>0.78685</cdr:x>
      <cdr:y>0.43377</cdr:y>
    </cdr:from>
    <cdr:to>
      <cdr:x>0.92306</cdr:x>
      <cdr:y>0.48985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259476" y="1685932"/>
          <a:ext cx="1083530" cy="217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Egypt</a:t>
          </a:r>
        </a:p>
      </cdr:txBody>
    </cdr:sp>
  </cdr:relSizeAnchor>
  <cdr:relSizeAnchor xmlns:cdr="http://schemas.openxmlformats.org/drawingml/2006/chartDrawing">
    <cdr:from>
      <cdr:x>0.8125</cdr:x>
      <cdr:y>0.69444</cdr:y>
    </cdr:from>
    <cdr:to>
      <cdr:x>0.94871</cdr:x>
      <cdr:y>0.75052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429520" y="3571900"/>
          <a:ext cx="1245464" cy="2884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Indonesia</a:t>
          </a:r>
        </a:p>
      </cdr:txBody>
    </cdr:sp>
  </cdr:relSizeAnchor>
  <cdr:relSizeAnchor xmlns:cdr="http://schemas.openxmlformats.org/drawingml/2006/chartDrawing">
    <cdr:from>
      <cdr:x>0.80052</cdr:x>
      <cdr:y>0.73275</cdr:y>
    </cdr:from>
    <cdr:to>
      <cdr:x>0.93671</cdr:x>
      <cdr:y>0.78883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368221" y="2847976"/>
          <a:ext cx="1083431" cy="217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Vietnam</a:t>
          </a:r>
        </a:p>
      </cdr:txBody>
    </cdr:sp>
  </cdr:relSizeAnchor>
  <cdr:relSizeAnchor xmlns:cdr="http://schemas.openxmlformats.org/drawingml/2006/chartDrawing">
    <cdr:from>
      <cdr:x>0.79824</cdr:x>
      <cdr:y>0.76706</cdr:y>
    </cdr:from>
    <cdr:to>
      <cdr:x>0.93445</cdr:x>
      <cdr:y>0.82314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350085" y="2981328"/>
          <a:ext cx="1083530" cy="217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Philippines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FF2F9-8076-433E-94CC-41BBDCD749D1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E2ABB-2798-4A7C-B66E-2F146683737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999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1613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81196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56951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10328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8917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2870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09104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7582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31403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59228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19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8211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52830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20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36641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21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82157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22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21947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23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56723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24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785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lll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76EDC-EE4B-497F-ABA1-2C265ADB80F0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34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3758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47BEC-C04E-4ED7-97A0-B48E27FC6A76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4723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9289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E2ABB-2798-4A7C-B66E-2F1466837372}" type="slidenum">
              <a:rPr lang="id-ID" smtClean="0"/>
              <a:pPr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1592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09977-D0A4-40C6-8A55-B248FA4F45CA}" type="datetimeFigureOut">
              <a:rPr lang="id-ID" smtClean="0"/>
              <a:pPr/>
              <a:t>28/02/2012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4D4CC-FFCD-4FD5-98BD-02622A23D24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cimagojr.com/countryrank.ph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cimagojr.com/countryrank.php%202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mf.org/external/index.htm" TargetMode="External"/><Relationship Id="rId4" Type="http://schemas.openxmlformats.org/officeDocument/2006/relationships/hyperlink" Target="http://scimagojr.com/countryrank.php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mf.org/external/index.htm" TargetMode="External"/><Relationship Id="rId4" Type="http://schemas.openxmlformats.org/officeDocument/2006/relationships/hyperlink" Target="http://scimagojr.com/countryrank.php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cimagojr.com/countryrank.php" TargetMode="External"/><Relationship Id="rId4" Type="http://schemas.openxmlformats.org/officeDocument/2006/relationships/hyperlink" Target="http://data.worldbank.org/indicator/SP.POP.TOTL?page=1&amp;order=wbapi_data_value_1999%20wbapi_data_value&amp;sort=as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p.kemdiknas.go.id/uploads/Statistik%20Pendidikan/0910/index_pt(1)_0910.pdf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19015"/>
            <a:ext cx="9144000" cy="175805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>
                <a:solidFill>
                  <a:srgbClr val="FFFF00"/>
                </a:solidFill>
              </a:rPr>
              <a:t>Kebijakan Publikasi Karya Ilmiah</a:t>
            </a:r>
            <a:br>
              <a:rPr lang="id-ID" dirty="0" smtClean="0">
                <a:solidFill>
                  <a:srgbClr val="FFFF00"/>
                </a:solidFill>
              </a:rPr>
            </a:br>
            <a:r>
              <a:rPr lang="id-ID" dirty="0" smtClean="0">
                <a:solidFill>
                  <a:srgbClr val="FFFF00"/>
                </a:solidFill>
              </a:rPr>
              <a:t>Bagi Mahasiswa</a:t>
            </a:r>
            <a:endParaRPr lang="id-ID" dirty="0">
              <a:solidFill>
                <a:srgbClr val="FFFF00"/>
              </a:solidFill>
            </a:endParaRPr>
          </a:p>
        </p:txBody>
      </p:sp>
      <p:pic>
        <p:nvPicPr>
          <p:cNvPr id="4" name="Picture 3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91360" y="395773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Latar belakang</a:t>
            </a:r>
            <a:endParaRPr lang="id-ID" dirty="0"/>
          </a:p>
        </p:txBody>
      </p:sp>
      <p:pic>
        <p:nvPicPr>
          <p:cNvPr id="5" name="Picture 4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6"/>
            <a:ext cx="9144000" cy="764158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sz="3200" dirty="0" smtClean="0"/>
              <a:t>Tabel Jumlah Publikasi</a:t>
            </a:r>
            <a:r>
              <a:rPr lang="en-US" sz="3200" dirty="0" smtClean="0"/>
              <a:t> </a:t>
            </a:r>
            <a:r>
              <a:rPr lang="id-ID" sz="3200" dirty="0" smtClean="0"/>
              <a:t>di Tiap Negara ( 1996 – 2010)</a:t>
            </a:r>
            <a:endParaRPr lang="id-ID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453336"/>
            <a:ext cx="91440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/>
              <a:t>Sumber : </a:t>
            </a:r>
            <a:r>
              <a:rPr lang="en-US" dirty="0" smtClean="0">
                <a:hlinkClick r:id="rId3"/>
              </a:rPr>
              <a:t> http://scimagojr.com/countryrank.php</a:t>
            </a:r>
            <a:endParaRPr lang="id-ID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836712"/>
          <a:ext cx="9143999" cy="5522624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81383"/>
                <a:gridCol w="1055118"/>
                <a:gridCol w="1276255"/>
                <a:gridCol w="1656043"/>
                <a:gridCol w="1411061"/>
                <a:gridCol w="1254277"/>
                <a:gridCol w="1609862"/>
              </a:tblGrid>
              <a:tr h="47174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Rank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Country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Documents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Citable Documents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Citations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Self-Citations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Citations per Document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US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5.322.590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4.972.679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100.496.612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46.657.626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20,18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China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1.848.727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1.833.463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7.396.935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3.937.424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5,66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UK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1.533.434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1.392.982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24.535.306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5.911.758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17,42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Japan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1.464.273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1.429.881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16.452.234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4.953.600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11,72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Germany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1.396.126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1.321.606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20.437.971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5.412.521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15,79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India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533.006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507.792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3.211.864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1.102.880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7,27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Russia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480.665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476.490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2.456.003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737.059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5,21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Turkey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231.178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219.280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1.380.599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383.421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Egypt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64.565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63.415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367.134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78.841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6,79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Thailand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59.332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57.509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442.250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79.112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10,18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Malaysia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55.211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53.979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218.280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49.855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7,24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154516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63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Banglades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dirty="0">
                          <a:latin typeface="Calibri" pitchFamily="34" charset="0"/>
                          <a:cs typeface="Calibri" pitchFamily="34" charset="0"/>
                        </a:rPr>
                        <a:t>13.657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dirty="0">
                          <a:latin typeface="Calibri" pitchFamily="34" charset="0"/>
                          <a:cs typeface="Calibri" pitchFamily="34" charset="0"/>
                        </a:rPr>
                        <a:t>13.304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dirty="0">
                          <a:latin typeface="Calibri" pitchFamily="34" charset="0"/>
                          <a:cs typeface="Calibri" pitchFamily="34" charset="0"/>
                        </a:rPr>
                        <a:t>80.533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dirty="0">
                          <a:latin typeface="Calibri" pitchFamily="34" charset="0"/>
                          <a:cs typeface="Calibri" pitchFamily="34" charset="0"/>
                        </a:rPr>
                        <a:t>15.521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dirty="0">
                          <a:latin typeface="Calibri" pitchFamily="34" charset="0"/>
                          <a:cs typeface="Calibri" pitchFamily="34" charset="0"/>
                        </a:rPr>
                        <a:t>7,52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Indonesia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13.047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12.776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105.759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11.484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10,36</a:t>
                      </a: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09988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Kenya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/>
                        <a:t>12.982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/>
                        <a:t>12.350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/>
                        <a:t>153.702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/>
                        <a:t>26.812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dirty="0"/>
                        <a:t>13,76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UAE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12.914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12.372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68.035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8.154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7,02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Vietnam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10.964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10.676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89.244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12.645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11,18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925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Philipine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9717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9440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103.428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12.077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12,29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3600" dirty="0" smtClean="0"/>
              <a:t>Perbandingan Publikasi Dunia dan Indonesia </a:t>
            </a:r>
            <a:br>
              <a:rPr lang="id-ID" sz="3600" dirty="0" smtClean="0"/>
            </a:br>
            <a:r>
              <a:rPr lang="id-ID" sz="3600" dirty="0" smtClean="0"/>
              <a:t>(1996 – 2010)</a:t>
            </a:r>
            <a:endParaRPr lang="id-ID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496" y="2103239"/>
          <a:ext cx="9073008" cy="355800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086777"/>
                <a:gridCol w="1145471"/>
                <a:gridCol w="1080120"/>
                <a:gridCol w="1152128"/>
                <a:gridCol w="1368152"/>
                <a:gridCol w="1008112"/>
                <a:gridCol w="936104"/>
                <a:gridCol w="1296144"/>
              </a:tblGrid>
              <a:tr h="1179677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  <a:r>
                        <a:rPr lang="id-ID" sz="16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Country</a:t>
                      </a:r>
                      <a:endParaRPr lang="id-ID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Documents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Citable Documents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Citations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Population</a:t>
                      </a:r>
                      <a:endParaRPr lang="id-ID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Self-Citations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Citations per Document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Document</a:t>
                      </a:r>
                      <a:r>
                        <a:rPr lang="id-ID" sz="1600" b="1" i="0" u="none" strike="noStrike" baseline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 per Milion Population</a:t>
                      </a:r>
                      <a:endParaRPr lang="id-ID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7941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Indonesia</a:t>
                      </a:r>
                      <a:endParaRPr lang="id-ID" sz="16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13.047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12.776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105.759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239</a:t>
                      </a:r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870</a:t>
                      </a:r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937</a:t>
                      </a:r>
                      <a:endParaRPr lang="id-ID" sz="16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32" marR="6032" marT="6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11.484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10,36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32" marR="6032" marT="6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Developing</a:t>
                      </a:r>
                      <a:r>
                        <a:rPr lang="en-US" sz="1600" b="1" i="0" u="none" strike="noStrike" baseline="0" dirty="0" smtClean="0">
                          <a:solidFill>
                            <a:srgbClr val="376091"/>
                          </a:solidFill>
                          <a:latin typeface="Calibri"/>
                        </a:rPr>
                        <a:t> Country</a:t>
                      </a:r>
                      <a:endParaRPr lang="id-ID" sz="16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3.500.933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3.441.783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17.223.836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4.308.776.745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6.461.224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4,9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813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World</a:t>
                      </a:r>
                      <a:endParaRPr lang="id-ID" sz="16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22.395.845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21.313.314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291.412.922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952</a:t>
                      </a:r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939</a:t>
                      </a:r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682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32" marR="6032" marT="6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92.381.021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13,01</a:t>
                      </a:r>
                      <a:endParaRPr lang="id-ID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6032" marR="6032" marT="6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7812360" y="3356992"/>
            <a:ext cx="1296144" cy="2143710"/>
          </a:xfrm>
          <a:prstGeom prst="ellipse">
            <a:avLst/>
          </a:prstGeom>
          <a:solidFill>
            <a:srgbClr val="C00000">
              <a:alpha val="1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474822"/>
            <a:ext cx="91440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/>
              <a:t>Sumber : </a:t>
            </a:r>
            <a:r>
              <a:rPr lang="en-US" dirty="0" smtClean="0"/>
              <a:t> </a:t>
            </a:r>
            <a:r>
              <a:rPr lang="en-US" b="1" dirty="0" smtClean="0">
                <a:hlinkClick r:id="rId3"/>
              </a:rPr>
              <a:t>http://scimagojr.com/countryrank.ph</a:t>
            </a:r>
            <a:r>
              <a:rPr lang="id-ID" b="1" dirty="0" smtClean="0">
                <a:hlinkClick r:id="rId3"/>
              </a:rPr>
              <a:t>p </a:t>
            </a:r>
            <a:endParaRPr lang="id-ID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/>
        </p:nvGraphicFramePr>
        <p:xfrm>
          <a:off x="0" y="908720"/>
          <a:ext cx="91440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2800" dirty="0" smtClean="0"/>
              <a:t>Publikasi/Juta Penduduk di Negara Berkembang vs Indonesia</a:t>
            </a:r>
            <a:endParaRPr lang="id-ID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444208" y="1340768"/>
            <a:ext cx="20837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dirty="0" smtClean="0"/>
              <a:t>Negara Berkembang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7380312" y="4797152"/>
            <a:ext cx="10983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dirty="0" smtClean="0"/>
              <a:t>Indonesia</a:t>
            </a:r>
            <a:endParaRPr lang="id-ID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97960"/>
            <a:ext cx="914400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Sumber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1600" b="1" dirty="0" smtClean="0">
                <a:hlinkClick r:id="rId4"/>
              </a:rPr>
              <a:t>http://scimagojr.com/countryrank.php</a:t>
            </a:r>
            <a:r>
              <a:rPr lang="id-ID" sz="1600" b="1" dirty="0" smtClean="0"/>
              <a:t> dan </a:t>
            </a:r>
            <a:r>
              <a:rPr lang="id-ID" sz="1600" b="1" dirty="0" smtClean="0">
                <a:hlinkClick r:id="rId5"/>
              </a:rPr>
              <a:t>http://www.imf.org/external/index.htm</a:t>
            </a: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9269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id-ID" dirty="0" smtClean="0"/>
              <a:t>   Pertumbuhan Jumlah Publikasi di Beberapa Negara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0" y="836712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0" y="6497960"/>
            <a:ext cx="914400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Sumber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1600" b="1" dirty="0" smtClean="0">
                <a:hlinkClick r:id="rId4"/>
              </a:rPr>
              <a:t>http://scimagojr.com/countryrank.php</a:t>
            </a:r>
            <a:r>
              <a:rPr lang="id-ID" sz="1600" b="1" dirty="0" smtClean="0"/>
              <a:t> dan </a:t>
            </a:r>
            <a:r>
              <a:rPr lang="id-ID" sz="1600" b="1" dirty="0" smtClean="0">
                <a:hlinkClick r:id="rId5"/>
              </a:rPr>
              <a:t>http://www.imf.org/external/index.htm</a:t>
            </a: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/>
        </p:nvGraphicFramePr>
        <p:xfrm>
          <a:off x="0" y="980728"/>
          <a:ext cx="9144000" cy="5125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 smtClean="0"/>
              <a:t>Pertumbuhan Jumlah Publikasi per Juta Penduduk</a:t>
            </a:r>
            <a:br>
              <a:rPr lang="id-ID" sz="3200" dirty="0" smtClean="0"/>
            </a:br>
            <a:endParaRPr lang="id-ID" sz="3200" dirty="0"/>
          </a:p>
        </p:txBody>
      </p:sp>
      <p:sp>
        <p:nvSpPr>
          <p:cNvPr id="8" name="Rectangle 7"/>
          <p:cNvSpPr/>
          <p:nvPr/>
        </p:nvSpPr>
        <p:spPr>
          <a:xfrm>
            <a:off x="0" y="6334780"/>
            <a:ext cx="9144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sz="1400" b="1" dirty="0" smtClean="0">
                <a:effectLst>
                  <a:reflection blurRad="6350" stA="55000" endA="300" endPos="45500" dir="5400000" sy="-100000" algn="bl" rotWithShape="0"/>
                </a:effectLst>
              </a:rPr>
              <a:t>Sumber</a:t>
            </a:r>
            <a:r>
              <a:rPr lang="id-ID" sz="1400" b="1" dirty="0" smtClean="0">
                <a:effectLst>
                  <a:reflection blurRad="6350" stA="55000" endA="300" endPos="45500" dir="5400000" sy="-100000" algn="bl" rotWithShape="0"/>
                </a:effectLst>
                <a:hlinkClick r:id="rId4"/>
              </a:rPr>
              <a:t>:http://data.worldbank.org/indicator/SP.POP.TOTL?page=1&amp;order=wbapi_data_value_1999%20wbapi_data_value&amp;sort=asc</a:t>
            </a:r>
            <a:r>
              <a:rPr lang="id-ID" sz="1400" b="1" dirty="0" smtClean="0">
                <a:effectLst>
                  <a:reflection blurRad="6350" stA="55000" endA="300" endPos="45500" dir="5400000" sy="-100000" algn="bl" rotWithShape="0"/>
                </a:effectLst>
              </a:rPr>
              <a:t> dan </a:t>
            </a:r>
            <a:r>
              <a:rPr lang="en-US" sz="1400" b="1" dirty="0" smtClean="0">
                <a:hlinkClick r:id="rId5"/>
              </a:rPr>
              <a:t>http://scimagojr.com/countryrank.php</a:t>
            </a:r>
            <a:endParaRPr lang="id-ID" sz="14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68344" y="156972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Malaysia</a:t>
            </a:r>
            <a:endParaRPr lang="id-ID" dirty="0"/>
          </a:p>
        </p:txBody>
      </p:sp>
      <p:sp>
        <p:nvSpPr>
          <p:cNvPr id="13" name="TextBox 12"/>
          <p:cNvSpPr txBox="1"/>
          <p:nvPr/>
        </p:nvSpPr>
        <p:spPr>
          <a:xfrm>
            <a:off x="8100392" y="4810083"/>
            <a:ext cx="707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Egypt</a:t>
            </a:r>
            <a:endParaRPr lang="id-ID" dirty="0"/>
          </a:p>
        </p:txBody>
      </p:sp>
      <p:sp>
        <p:nvSpPr>
          <p:cNvPr id="14" name="TextBox 13"/>
          <p:cNvSpPr txBox="1"/>
          <p:nvPr/>
        </p:nvSpPr>
        <p:spPr>
          <a:xfrm>
            <a:off x="8244408" y="50981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/>
              <a:t>India</a:t>
            </a:r>
            <a:endParaRPr lang="id-ID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8028384" y="5386147"/>
            <a:ext cx="802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dirty="0" smtClean="0"/>
              <a:t>Vietnam</a:t>
            </a:r>
            <a:endParaRPr lang="id-ID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8028384" y="5654434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dirty="0" smtClean="0"/>
              <a:t>Indonesia</a:t>
            </a:r>
            <a:endParaRPr lang="id-ID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7884368" y="358594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China</a:t>
            </a:r>
            <a:endParaRPr lang="id-ID" dirty="0"/>
          </a:p>
        </p:txBody>
      </p:sp>
      <p:sp>
        <p:nvSpPr>
          <p:cNvPr id="20" name="TextBox 19"/>
          <p:cNvSpPr txBox="1"/>
          <p:nvPr/>
        </p:nvSpPr>
        <p:spPr>
          <a:xfrm>
            <a:off x="7740352" y="4450043"/>
            <a:ext cx="9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Thailand</a:t>
            </a:r>
            <a:endParaRPr lang="id-ID" dirty="0"/>
          </a:p>
        </p:txBody>
      </p:sp>
      <p:sp>
        <p:nvSpPr>
          <p:cNvPr id="21" name="TextBox 20"/>
          <p:cNvSpPr txBox="1"/>
          <p:nvPr/>
        </p:nvSpPr>
        <p:spPr>
          <a:xfrm>
            <a:off x="7956376" y="2361811"/>
            <a:ext cx="799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Turkey</a:t>
            </a:r>
            <a:endParaRPr lang="id-ID" dirty="0"/>
          </a:p>
        </p:txBody>
      </p:sp>
      <p:sp>
        <p:nvSpPr>
          <p:cNvPr id="22" name="TextBox 21"/>
          <p:cNvSpPr txBox="1"/>
          <p:nvPr/>
        </p:nvSpPr>
        <p:spPr>
          <a:xfrm>
            <a:off x="8100392" y="553016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dirty="0" smtClean="0"/>
              <a:t>Philipines</a:t>
            </a:r>
            <a:endParaRPr lang="id-ID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Ruang lingkup </a:t>
            </a:r>
            <a:endParaRPr lang="id-ID" dirty="0"/>
          </a:p>
        </p:txBody>
      </p:sp>
      <p:pic>
        <p:nvPicPr>
          <p:cNvPr id="6" name="Picture 5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Ketentuan Dalam Surat Edaran</a:t>
            </a:r>
            <a:endParaRPr lang="id-ID" dirty="0"/>
          </a:p>
        </p:txBody>
      </p:sp>
      <p:sp>
        <p:nvSpPr>
          <p:cNvPr id="5" name="Pentagon 4"/>
          <p:cNvSpPr/>
          <p:nvPr/>
        </p:nvSpPr>
        <p:spPr>
          <a:xfrm>
            <a:off x="107504" y="836712"/>
            <a:ext cx="2016224" cy="4536504"/>
          </a:xfrm>
          <a:prstGeom prst="homePlate">
            <a:avLst>
              <a:gd name="adj" fmla="val 1913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Mahasiswa Tingkat </a:t>
            </a:r>
          </a:p>
          <a:p>
            <a:pPr algn="ctr"/>
            <a:r>
              <a:rPr lang="id-ID" sz="2800" dirty="0" smtClean="0"/>
              <a:t>Sarjana</a:t>
            </a:r>
            <a:endParaRPr lang="id-ID" sz="2800" dirty="0"/>
          </a:p>
        </p:txBody>
      </p:sp>
      <p:sp>
        <p:nvSpPr>
          <p:cNvPr id="6" name="Rectangle 5"/>
          <p:cNvSpPr/>
          <p:nvPr/>
        </p:nvSpPr>
        <p:spPr>
          <a:xfrm>
            <a:off x="2123728" y="836712"/>
            <a:ext cx="576064" cy="453650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800" dirty="0" smtClean="0"/>
              <a:t>Karya Ilmiah</a:t>
            </a:r>
            <a:endParaRPr lang="id-ID" sz="2800" dirty="0"/>
          </a:p>
        </p:txBody>
      </p:sp>
      <p:sp>
        <p:nvSpPr>
          <p:cNvPr id="7" name="Pentagon 6"/>
          <p:cNvSpPr/>
          <p:nvPr/>
        </p:nvSpPr>
        <p:spPr>
          <a:xfrm>
            <a:off x="2771800" y="3284984"/>
            <a:ext cx="2016224" cy="2088232"/>
          </a:xfrm>
          <a:prstGeom prst="homePlate">
            <a:avLst>
              <a:gd name="adj" fmla="val 1804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Mahasiswa Tingkat Magister</a:t>
            </a:r>
            <a:endParaRPr lang="id-ID" sz="2800" dirty="0"/>
          </a:p>
        </p:txBody>
      </p:sp>
      <p:sp>
        <p:nvSpPr>
          <p:cNvPr id="8" name="Rectangle 7"/>
          <p:cNvSpPr/>
          <p:nvPr/>
        </p:nvSpPr>
        <p:spPr>
          <a:xfrm>
            <a:off x="4788024" y="3284984"/>
            <a:ext cx="792088" cy="208823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800" dirty="0" smtClean="0"/>
              <a:t>Karya Ilmiah</a:t>
            </a:r>
            <a:endParaRPr lang="id-ID" sz="2800" dirty="0"/>
          </a:p>
        </p:txBody>
      </p:sp>
      <p:sp>
        <p:nvSpPr>
          <p:cNvPr id="9" name="Pentagon 8"/>
          <p:cNvSpPr/>
          <p:nvPr/>
        </p:nvSpPr>
        <p:spPr>
          <a:xfrm>
            <a:off x="5652120" y="4005064"/>
            <a:ext cx="2016224" cy="1368152"/>
          </a:xfrm>
          <a:prstGeom prst="homePlate">
            <a:avLst>
              <a:gd name="adj" fmla="val 1804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Mahasiswa Tingkat Doktoral</a:t>
            </a:r>
            <a:endParaRPr lang="id-ID" sz="2800" dirty="0"/>
          </a:p>
        </p:txBody>
      </p:sp>
      <p:sp>
        <p:nvSpPr>
          <p:cNvPr id="10" name="Rectangle 9"/>
          <p:cNvSpPr/>
          <p:nvPr/>
        </p:nvSpPr>
        <p:spPr>
          <a:xfrm>
            <a:off x="7668344" y="4005064"/>
            <a:ext cx="1368152" cy="136815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800" dirty="0" smtClean="0"/>
              <a:t>Karya Ilmiah</a:t>
            </a:r>
            <a:endParaRPr lang="id-ID" sz="2800" dirty="0"/>
          </a:p>
        </p:txBody>
      </p:sp>
      <p:sp>
        <p:nvSpPr>
          <p:cNvPr id="14" name="Rectangle 13"/>
          <p:cNvSpPr/>
          <p:nvPr/>
        </p:nvSpPr>
        <p:spPr>
          <a:xfrm>
            <a:off x="1043608" y="5661248"/>
            <a:ext cx="2736304" cy="1080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Jurnal Ilmiah Kampus (Terutama Digital) atau Garuda</a:t>
            </a:r>
            <a:endParaRPr lang="id-ID" b="1" dirty="0"/>
          </a:p>
        </p:txBody>
      </p:sp>
      <p:sp>
        <p:nvSpPr>
          <p:cNvPr id="15" name="Rectangle 14"/>
          <p:cNvSpPr/>
          <p:nvPr/>
        </p:nvSpPr>
        <p:spPr>
          <a:xfrm>
            <a:off x="3923928" y="5661248"/>
            <a:ext cx="2736304" cy="1080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Jurnal Ilmiah Terakreditasi (Terutama oleh Dikti/ Reviewed)</a:t>
            </a:r>
            <a:endParaRPr lang="id-ID" b="1" dirty="0"/>
          </a:p>
        </p:txBody>
      </p:sp>
      <p:sp>
        <p:nvSpPr>
          <p:cNvPr id="16" name="Rectangle 15"/>
          <p:cNvSpPr/>
          <p:nvPr/>
        </p:nvSpPr>
        <p:spPr>
          <a:xfrm>
            <a:off x="6948264" y="5661248"/>
            <a:ext cx="2088232" cy="1080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Jurnal Ilmiah Internasional (Reviewed)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2051720" y="5229200"/>
            <a:ext cx="720080" cy="504056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Down Arrow 11"/>
          <p:cNvSpPr/>
          <p:nvPr/>
        </p:nvSpPr>
        <p:spPr>
          <a:xfrm>
            <a:off x="4860032" y="5229200"/>
            <a:ext cx="720080" cy="504056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Down Arrow 12"/>
          <p:cNvSpPr/>
          <p:nvPr/>
        </p:nvSpPr>
        <p:spPr>
          <a:xfrm>
            <a:off x="7884368" y="5229200"/>
            <a:ext cx="720080" cy="504056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Alternatif Pelaksanaan Kebijakan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7504" y="764704"/>
          <a:ext cx="8928994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152128"/>
                <a:gridCol w="2088232"/>
                <a:gridCol w="2232248"/>
                <a:gridCol w="223225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Pilihan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Tingkat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Ruang Lingkup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Keuntungan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Kerugian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I</a:t>
                      </a:r>
                      <a:endParaRPr lang="id-ID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Sarjana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id-ID" sz="2000" b="1" dirty="0" smtClean="0"/>
                        <a:t>Standar yang sama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sz="2000" b="1" dirty="0" smtClean="0"/>
                        <a:t>Tingkat</a:t>
                      </a:r>
                      <a:r>
                        <a:rPr lang="id-ID" sz="2000" b="1" baseline="0" dirty="0" smtClean="0"/>
                        <a:t> kesiapan tidak sama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Magister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Doktoral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II</a:t>
                      </a:r>
                      <a:endParaRPr lang="id-ID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Sarjana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 PTN, Semua Program Studi PTS Berakreditasi A </a:t>
                      </a:r>
                      <a:endParaRPr lang="id-ID" sz="2000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sz="2000" b="1" dirty="0" smtClean="0"/>
                        <a:t>Ada kelonggaran bagi yang belum siap, sampai  kenaikan peringkat akreditasi</a:t>
                      </a:r>
                      <a:endParaRPr lang="id-ID" sz="2000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sz="2000" b="1" dirty="0" smtClean="0"/>
                        <a:t>Standar tidak sama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Magister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Doktoral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III</a:t>
                      </a:r>
                      <a:endParaRPr lang="id-ID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Sarjana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r>
                        <a:rPr lang="id-ID" sz="2000" b="1" baseline="0" dirty="0" smtClean="0"/>
                        <a:t> PTN</a:t>
                      </a:r>
                      <a:endParaRPr lang="id-ID" sz="2000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sz="2000" b="1" dirty="0" smtClean="0"/>
                        <a:t>PTN sudah</a:t>
                      </a:r>
                      <a:r>
                        <a:rPr lang="id-ID" sz="2000" b="1" baseline="0" dirty="0" smtClean="0"/>
                        <a:t> mengharuskan penulisan karya ilmiah</a:t>
                      </a:r>
                      <a:endParaRPr lang="id-ID" sz="2000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sz="2000" b="1" dirty="0" smtClean="0"/>
                        <a:t>Pembedaan perlakuan bagi PTN dan PTS, standar tidak sama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Magister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Doktoral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Semua</a:t>
                      </a:r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IV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?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4. Dukungan operasional</a:t>
            </a:r>
            <a:endParaRPr lang="id-ID" dirty="0"/>
          </a:p>
        </p:txBody>
      </p:sp>
      <p:pic>
        <p:nvPicPr>
          <p:cNvPr id="6" name="Picture 5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0. Kilas balik</a:t>
            </a:r>
            <a:endParaRPr lang="id-ID" dirty="0"/>
          </a:p>
        </p:txBody>
      </p:sp>
      <p:pic>
        <p:nvPicPr>
          <p:cNvPr id="6" name="Picture 5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own Arrow 86"/>
          <p:cNvSpPr/>
          <p:nvPr/>
        </p:nvSpPr>
        <p:spPr>
          <a:xfrm>
            <a:off x="8604448" y="1268760"/>
            <a:ext cx="288032" cy="2808312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0" name="Down Arrow 79"/>
          <p:cNvSpPr/>
          <p:nvPr/>
        </p:nvSpPr>
        <p:spPr>
          <a:xfrm>
            <a:off x="6948264" y="1268760"/>
            <a:ext cx="288032" cy="1800200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Proses Publikasi dan Dukungan Dikti </a:t>
            </a:r>
            <a:endParaRPr lang="id-ID" dirty="0"/>
          </a:p>
        </p:txBody>
      </p:sp>
      <p:sp>
        <p:nvSpPr>
          <p:cNvPr id="5" name="Oval 4"/>
          <p:cNvSpPr/>
          <p:nvPr/>
        </p:nvSpPr>
        <p:spPr>
          <a:xfrm>
            <a:off x="899592" y="1700808"/>
            <a:ext cx="1512168" cy="100811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Menulis Karya Ilmiah</a:t>
            </a:r>
            <a:endParaRPr lang="id-ID" sz="2000" dirty="0"/>
          </a:p>
        </p:txBody>
      </p:sp>
      <p:sp>
        <p:nvSpPr>
          <p:cNvPr id="6" name="Rectangle 5"/>
          <p:cNvSpPr/>
          <p:nvPr/>
        </p:nvSpPr>
        <p:spPr>
          <a:xfrm>
            <a:off x="107504" y="1268760"/>
            <a:ext cx="504056" cy="18722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400" dirty="0" smtClean="0"/>
              <a:t>Mahasiswa</a:t>
            </a:r>
            <a:endParaRPr lang="id-ID" sz="2400" dirty="0"/>
          </a:p>
        </p:txBody>
      </p:sp>
      <p:sp>
        <p:nvSpPr>
          <p:cNvPr id="7" name="Right Arrow 6"/>
          <p:cNvSpPr/>
          <p:nvPr/>
        </p:nvSpPr>
        <p:spPr>
          <a:xfrm>
            <a:off x="611560" y="1916832"/>
            <a:ext cx="288032" cy="57606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899592" y="4653136"/>
            <a:ext cx="1512168" cy="100811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Menulis Karya Ilmiah</a:t>
            </a:r>
            <a:endParaRPr lang="id-ID" sz="2000" dirty="0"/>
          </a:p>
        </p:txBody>
      </p:sp>
      <p:sp>
        <p:nvSpPr>
          <p:cNvPr id="9" name="Rectangle 8"/>
          <p:cNvSpPr/>
          <p:nvPr/>
        </p:nvSpPr>
        <p:spPr>
          <a:xfrm>
            <a:off x="107504" y="4293096"/>
            <a:ext cx="504056" cy="1800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400" dirty="0" smtClean="0"/>
              <a:t>Dosen</a:t>
            </a:r>
            <a:endParaRPr lang="id-ID" sz="2400" dirty="0"/>
          </a:p>
        </p:txBody>
      </p:sp>
      <p:sp>
        <p:nvSpPr>
          <p:cNvPr id="10" name="Right Arrow 9"/>
          <p:cNvSpPr/>
          <p:nvPr/>
        </p:nvSpPr>
        <p:spPr>
          <a:xfrm>
            <a:off x="611560" y="4869160"/>
            <a:ext cx="288032" cy="57606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ight Arrow 10"/>
          <p:cNvSpPr/>
          <p:nvPr/>
        </p:nvSpPr>
        <p:spPr>
          <a:xfrm>
            <a:off x="2411760" y="1916832"/>
            <a:ext cx="288032" cy="57606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ight Arrow 11"/>
          <p:cNvSpPr/>
          <p:nvPr/>
        </p:nvSpPr>
        <p:spPr>
          <a:xfrm>
            <a:off x="2411760" y="4869160"/>
            <a:ext cx="288032" cy="57606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Up-Down Arrow 12"/>
          <p:cNvSpPr/>
          <p:nvPr/>
        </p:nvSpPr>
        <p:spPr>
          <a:xfrm>
            <a:off x="179512" y="3212976"/>
            <a:ext cx="288032" cy="1008112"/>
          </a:xfrm>
          <a:prstGeom prst="up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467544" y="3140968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Membimbing</a:t>
            </a:r>
            <a:endParaRPr lang="id-ID" dirty="0"/>
          </a:p>
        </p:txBody>
      </p:sp>
      <p:sp>
        <p:nvSpPr>
          <p:cNvPr id="15" name="TextBox 14"/>
          <p:cNvSpPr txBox="1"/>
          <p:nvPr/>
        </p:nvSpPr>
        <p:spPr>
          <a:xfrm>
            <a:off x="467544" y="3933056"/>
            <a:ext cx="123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Membantu</a:t>
            </a:r>
            <a:endParaRPr lang="id-ID" dirty="0"/>
          </a:p>
        </p:txBody>
      </p:sp>
      <p:sp>
        <p:nvSpPr>
          <p:cNvPr id="17" name="Oval 16"/>
          <p:cNvSpPr/>
          <p:nvPr/>
        </p:nvSpPr>
        <p:spPr>
          <a:xfrm>
            <a:off x="3491880" y="1700808"/>
            <a:ext cx="1656184" cy="100811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Dipub-likasikan</a:t>
            </a:r>
            <a:endParaRPr lang="id-ID" sz="2000" dirty="0"/>
          </a:p>
        </p:txBody>
      </p:sp>
      <p:sp>
        <p:nvSpPr>
          <p:cNvPr id="18" name="Rectangle 17"/>
          <p:cNvSpPr/>
          <p:nvPr/>
        </p:nvSpPr>
        <p:spPr>
          <a:xfrm>
            <a:off x="2699792" y="1268760"/>
            <a:ext cx="504056" cy="18722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400" dirty="0" smtClean="0"/>
              <a:t>Karya Ilmiah</a:t>
            </a:r>
            <a:endParaRPr lang="id-ID" sz="2400" dirty="0"/>
          </a:p>
        </p:txBody>
      </p:sp>
      <p:sp>
        <p:nvSpPr>
          <p:cNvPr id="19" name="Right Arrow 18"/>
          <p:cNvSpPr/>
          <p:nvPr/>
        </p:nvSpPr>
        <p:spPr>
          <a:xfrm>
            <a:off x="3203848" y="1916832"/>
            <a:ext cx="288032" cy="57606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Oval 19"/>
          <p:cNvSpPr/>
          <p:nvPr/>
        </p:nvSpPr>
        <p:spPr>
          <a:xfrm>
            <a:off x="3491880" y="4653136"/>
            <a:ext cx="1656184" cy="100811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Dipub-likasikan</a:t>
            </a:r>
            <a:endParaRPr lang="id-ID" sz="2000" dirty="0"/>
          </a:p>
        </p:txBody>
      </p:sp>
      <p:sp>
        <p:nvSpPr>
          <p:cNvPr id="21" name="Rectangle 20"/>
          <p:cNvSpPr/>
          <p:nvPr/>
        </p:nvSpPr>
        <p:spPr>
          <a:xfrm>
            <a:off x="2699792" y="4221088"/>
            <a:ext cx="504056" cy="18722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2400" dirty="0" smtClean="0"/>
              <a:t>Karya Ilmiah</a:t>
            </a:r>
            <a:endParaRPr lang="id-ID" sz="2400" dirty="0"/>
          </a:p>
        </p:txBody>
      </p:sp>
      <p:sp>
        <p:nvSpPr>
          <p:cNvPr id="22" name="Right Arrow 21"/>
          <p:cNvSpPr/>
          <p:nvPr/>
        </p:nvSpPr>
        <p:spPr>
          <a:xfrm>
            <a:off x="3203848" y="4869160"/>
            <a:ext cx="288032" cy="57606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Rectangle 28"/>
          <p:cNvSpPr/>
          <p:nvPr/>
        </p:nvSpPr>
        <p:spPr>
          <a:xfrm>
            <a:off x="5796136" y="3140968"/>
            <a:ext cx="1584176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Jurnal Terakreditasi</a:t>
            </a:r>
            <a:endParaRPr lang="id-ID" b="1" dirty="0"/>
          </a:p>
        </p:txBody>
      </p:sp>
      <p:sp>
        <p:nvSpPr>
          <p:cNvPr id="30" name="Rectangle 29"/>
          <p:cNvSpPr/>
          <p:nvPr/>
        </p:nvSpPr>
        <p:spPr>
          <a:xfrm>
            <a:off x="5796136" y="4149080"/>
            <a:ext cx="1584176" cy="7920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Jurnal Internasional (reviewed)</a:t>
            </a:r>
            <a:endParaRPr lang="id-ID" b="1" dirty="0"/>
          </a:p>
        </p:txBody>
      </p:sp>
      <p:cxnSp>
        <p:nvCxnSpPr>
          <p:cNvPr id="32" name="Straight Arrow Connector 31"/>
          <p:cNvCxnSpPr>
            <a:stCxn id="17" idx="6"/>
            <a:endCxn id="28" idx="1"/>
          </p:cNvCxnSpPr>
          <p:nvPr/>
        </p:nvCxnSpPr>
        <p:spPr>
          <a:xfrm>
            <a:off x="5148064" y="2204864"/>
            <a:ext cx="648072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7" idx="6"/>
            <a:endCxn id="29" idx="1"/>
          </p:cNvCxnSpPr>
          <p:nvPr/>
        </p:nvCxnSpPr>
        <p:spPr>
          <a:xfrm>
            <a:off x="5148064" y="2204864"/>
            <a:ext cx="648072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7" idx="6"/>
            <a:endCxn id="30" idx="1"/>
          </p:cNvCxnSpPr>
          <p:nvPr/>
        </p:nvCxnSpPr>
        <p:spPr>
          <a:xfrm>
            <a:off x="5148064" y="2204864"/>
            <a:ext cx="648072" cy="23402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8" idx="2"/>
            <a:endCxn id="29" idx="0"/>
          </p:cNvCxnSpPr>
          <p:nvPr/>
        </p:nvCxnSpPr>
        <p:spPr>
          <a:xfrm>
            <a:off x="6588224" y="278092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9" idx="2"/>
            <a:endCxn id="30" idx="0"/>
          </p:cNvCxnSpPr>
          <p:nvPr/>
        </p:nvCxnSpPr>
        <p:spPr>
          <a:xfrm>
            <a:off x="6588224" y="371703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0" idx="6"/>
            <a:endCxn id="29" idx="1"/>
          </p:cNvCxnSpPr>
          <p:nvPr/>
        </p:nvCxnSpPr>
        <p:spPr>
          <a:xfrm flipV="1">
            <a:off x="5148064" y="3429000"/>
            <a:ext cx="648072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30" idx="1"/>
          </p:cNvCxnSpPr>
          <p:nvPr/>
        </p:nvCxnSpPr>
        <p:spPr>
          <a:xfrm flipV="1">
            <a:off x="5148064" y="4545124"/>
            <a:ext cx="648072" cy="6120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516216" y="2699628"/>
            <a:ext cx="81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Seleksi</a:t>
            </a:r>
            <a:endParaRPr lang="id-ID" dirty="0"/>
          </a:p>
        </p:txBody>
      </p:sp>
      <p:sp>
        <p:nvSpPr>
          <p:cNvPr id="56" name="TextBox 55"/>
          <p:cNvSpPr txBox="1"/>
          <p:nvPr/>
        </p:nvSpPr>
        <p:spPr>
          <a:xfrm>
            <a:off x="6516216" y="3645024"/>
            <a:ext cx="81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Seleksi</a:t>
            </a:r>
            <a:endParaRPr lang="id-ID" dirty="0"/>
          </a:p>
        </p:txBody>
      </p:sp>
      <p:sp>
        <p:nvSpPr>
          <p:cNvPr id="57" name="TextBox 56"/>
          <p:cNvSpPr txBox="1"/>
          <p:nvPr/>
        </p:nvSpPr>
        <p:spPr>
          <a:xfrm>
            <a:off x="5220072" y="197954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S</a:t>
            </a:r>
            <a:endParaRPr lang="id-ID" dirty="0"/>
          </a:p>
        </p:txBody>
      </p:sp>
      <p:sp>
        <p:nvSpPr>
          <p:cNvPr id="58" name="TextBox 57"/>
          <p:cNvSpPr txBox="1"/>
          <p:nvPr/>
        </p:nvSpPr>
        <p:spPr>
          <a:xfrm>
            <a:off x="5388652" y="2555612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</a:t>
            </a:r>
            <a:endParaRPr lang="id-ID" dirty="0"/>
          </a:p>
        </p:txBody>
      </p:sp>
      <p:sp>
        <p:nvSpPr>
          <p:cNvPr id="59" name="TextBox 58"/>
          <p:cNvSpPr txBox="1"/>
          <p:nvPr/>
        </p:nvSpPr>
        <p:spPr>
          <a:xfrm>
            <a:off x="5108762" y="298766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D</a:t>
            </a:r>
            <a:endParaRPr lang="id-ID" dirty="0"/>
          </a:p>
        </p:txBody>
      </p:sp>
      <p:sp>
        <p:nvSpPr>
          <p:cNvPr id="60" name="TextBox 59"/>
          <p:cNvSpPr txBox="1"/>
          <p:nvPr/>
        </p:nvSpPr>
        <p:spPr>
          <a:xfrm>
            <a:off x="4493083" y="4006805"/>
            <a:ext cx="1087029" cy="492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id-ID" dirty="0" smtClean="0"/>
              <a:t>Kenaikan </a:t>
            </a:r>
          </a:p>
          <a:p>
            <a:pPr>
              <a:lnSpc>
                <a:spcPct val="70000"/>
              </a:lnSpc>
            </a:pPr>
            <a:r>
              <a:rPr lang="id-ID" dirty="0" smtClean="0"/>
              <a:t>Pangkat</a:t>
            </a:r>
            <a:endParaRPr lang="id-ID" dirty="0"/>
          </a:p>
        </p:txBody>
      </p:sp>
      <p:sp>
        <p:nvSpPr>
          <p:cNvPr id="61" name="TextBox 60"/>
          <p:cNvSpPr txBox="1"/>
          <p:nvPr/>
        </p:nvSpPr>
        <p:spPr>
          <a:xfrm>
            <a:off x="5220072" y="4952653"/>
            <a:ext cx="1249253" cy="492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id-ID" dirty="0" smtClean="0"/>
              <a:t>Kenaikan </a:t>
            </a:r>
          </a:p>
          <a:p>
            <a:pPr>
              <a:lnSpc>
                <a:spcPct val="70000"/>
              </a:lnSpc>
            </a:pPr>
            <a:r>
              <a:rPr lang="id-ID" dirty="0" smtClean="0"/>
              <a:t>Pangkat GB</a:t>
            </a:r>
            <a:endParaRPr lang="id-ID" dirty="0"/>
          </a:p>
        </p:txBody>
      </p:sp>
      <p:sp>
        <p:nvSpPr>
          <p:cNvPr id="62" name="Rectangle 61"/>
          <p:cNvSpPr/>
          <p:nvPr/>
        </p:nvSpPr>
        <p:spPr>
          <a:xfrm>
            <a:off x="7740352" y="1916832"/>
            <a:ext cx="1296144" cy="17281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Garuda</a:t>
            </a:r>
            <a:endParaRPr lang="id-ID" sz="2400" dirty="0"/>
          </a:p>
        </p:txBody>
      </p:sp>
      <p:cxnSp>
        <p:nvCxnSpPr>
          <p:cNvPr id="64" name="Straight Arrow Connector 63"/>
          <p:cNvCxnSpPr>
            <a:stCxn id="28" idx="3"/>
            <a:endCxn id="62" idx="1"/>
          </p:cNvCxnSpPr>
          <p:nvPr/>
        </p:nvCxnSpPr>
        <p:spPr>
          <a:xfrm>
            <a:off x="7380312" y="2492896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9" idx="3"/>
            <a:endCxn id="62" idx="1"/>
          </p:cNvCxnSpPr>
          <p:nvPr/>
        </p:nvCxnSpPr>
        <p:spPr>
          <a:xfrm flipV="1">
            <a:off x="7380312" y="2780928"/>
            <a:ext cx="36004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740352" y="4149080"/>
            <a:ext cx="1296144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Scopus</a:t>
            </a:r>
            <a:endParaRPr lang="id-ID" sz="2400" dirty="0"/>
          </a:p>
        </p:txBody>
      </p:sp>
      <p:cxnSp>
        <p:nvCxnSpPr>
          <p:cNvPr id="71" name="Straight Arrow Connector 70"/>
          <p:cNvCxnSpPr>
            <a:stCxn id="62" idx="2"/>
            <a:endCxn id="69" idx="0"/>
          </p:cNvCxnSpPr>
          <p:nvPr/>
        </p:nvCxnSpPr>
        <p:spPr>
          <a:xfrm>
            <a:off x="8388424" y="36450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0" idx="3"/>
            <a:endCxn id="69" idx="1"/>
          </p:cNvCxnSpPr>
          <p:nvPr/>
        </p:nvCxnSpPr>
        <p:spPr>
          <a:xfrm>
            <a:off x="7380312" y="45451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971600" y="6309320"/>
            <a:ext cx="4104456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Dukungan Dikti</a:t>
            </a:r>
            <a:endParaRPr lang="id-ID" sz="2400" dirty="0"/>
          </a:p>
        </p:txBody>
      </p:sp>
      <p:sp>
        <p:nvSpPr>
          <p:cNvPr id="75" name="Up Arrow 74"/>
          <p:cNvSpPr/>
          <p:nvPr/>
        </p:nvSpPr>
        <p:spPr>
          <a:xfrm>
            <a:off x="1475656" y="5661248"/>
            <a:ext cx="288032" cy="576064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6" name="Up Arrow 75"/>
          <p:cNvSpPr/>
          <p:nvPr/>
        </p:nvSpPr>
        <p:spPr>
          <a:xfrm>
            <a:off x="4211960" y="5661248"/>
            <a:ext cx="288032" cy="576064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7" name="Rectangle 76"/>
          <p:cNvSpPr/>
          <p:nvPr/>
        </p:nvSpPr>
        <p:spPr>
          <a:xfrm>
            <a:off x="899592" y="764704"/>
            <a:ext cx="8136904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Dukungan Dikti</a:t>
            </a:r>
            <a:endParaRPr lang="id-ID" sz="2400" dirty="0"/>
          </a:p>
        </p:txBody>
      </p:sp>
      <p:sp>
        <p:nvSpPr>
          <p:cNvPr id="78" name="Down Arrow 77"/>
          <p:cNvSpPr/>
          <p:nvPr/>
        </p:nvSpPr>
        <p:spPr>
          <a:xfrm>
            <a:off x="6444208" y="1268760"/>
            <a:ext cx="288032" cy="936104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9" name="Down Arrow 78"/>
          <p:cNvSpPr/>
          <p:nvPr/>
        </p:nvSpPr>
        <p:spPr>
          <a:xfrm>
            <a:off x="8244408" y="1268760"/>
            <a:ext cx="288032" cy="576064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5796136" y="2204864"/>
            <a:ext cx="1584176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Jurnal Kampus (Digital)</a:t>
            </a:r>
            <a:endParaRPr lang="id-ID" b="1" dirty="0"/>
          </a:p>
        </p:txBody>
      </p:sp>
      <p:sp>
        <p:nvSpPr>
          <p:cNvPr id="81" name="Rectangle 80"/>
          <p:cNvSpPr/>
          <p:nvPr/>
        </p:nvSpPr>
        <p:spPr>
          <a:xfrm>
            <a:off x="5724128" y="5517232"/>
            <a:ext cx="3384376" cy="12687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d-ID" sz="1600" b="1" dirty="0" smtClean="0">
                <a:solidFill>
                  <a:srgbClr val="FFFF00"/>
                </a:solidFill>
              </a:rPr>
              <a:t>Bantuan dari Dikti</a:t>
            </a:r>
            <a:r>
              <a:rPr lang="id-ID" sz="1600" b="1" dirty="0" smtClean="0"/>
              <a:t>:</a:t>
            </a:r>
          </a:p>
          <a:p>
            <a:pPr marL="342900" indent="-342900">
              <a:buAutoNum type="arabicPeriod"/>
            </a:pPr>
            <a:r>
              <a:rPr lang="id-ID" sz="1600" b="1" dirty="0" smtClean="0"/>
              <a:t>Pembuatan Jurnal Kampus Digital</a:t>
            </a:r>
          </a:p>
          <a:p>
            <a:pPr marL="342900" indent="-342900">
              <a:buAutoNum type="arabicPeriod"/>
            </a:pPr>
            <a:r>
              <a:rPr lang="id-ID" sz="1600" b="1" dirty="0" smtClean="0"/>
              <a:t>Penerbitan Jurnal Terakreditasi</a:t>
            </a:r>
          </a:p>
          <a:p>
            <a:pPr marL="342900" indent="-342900">
              <a:buAutoNum type="arabicPeriod"/>
            </a:pPr>
            <a:r>
              <a:rPr lang="id-ID" sz="1600" b="1" dirty="0" smtClean="0"/>
              <a:t>Biaya Penerbitan pada Jurnal Internasional (reviewed)</a:t>
            </a:r>
            <a:endParaRPr lang="id-ID" sz="1600" b="1" dirty="0"/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5076056" y="1988840"/>
            <a:ext cx="26642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4" name="Down Arrow 83"/>
          <p:cNvSpPr/>
          <p:nvPr/>
        </p:nvSpPr>
        <p:spPr>
          <a:xfrm>
            <a:off x="1547664" y="1268760"/>
            <a:ext cx="288032" cy="432048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6" name="TextBox 85"/>
          <p:cNvSpPr txBox="1"/>
          <p:nvPr/>
        </p:nvSpPr>
        <p:spPr>
          <a:xfrm>
            <a:off x="1763688" y="1124744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Melalui PIM</a:t>
            </a:r>
            <a:endParaRPr lang="id-ID" dirty="0"/>
          </a:p>
        </p:txBody>
      </p:sp>
      <p:sp>
        <p:nvSpPr>
          <p:cNvPr id="88" name="TextBox 87"/>
          <p:cNvSpPr txBox="1"/>
          <p:nvPr/>
        </p:nvSpPr>
        <p:spPr>
          <a:xfrm>
            <a:off x="7596336" y="3635732"/>
            <a:ext cx="81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Seleksi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64807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4000" dirty="0" smtClean="0"/>
              <a:t>Potensi Produksi Karya Ilmiah</a:t>
            </a:r>
            <a:endParaRPr lang="id-ID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6165304"/>
            <a:ext cx="8856984" cy="6480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r>
              <a:rPr lang="id-ID" sz="1600" b="1" dirty="0" smtClean="0">
                <a:solidFill>
                  <a:schemeClr val="tx1"/>
                </a:solidFill>
              </a:rPr>
              <a:t>Jumlah lulusan PT diambil dari: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1600" b="1" dirty="0" smtClean="0">
                <a:hlinkClick r:id="rId3"/>
              </a:rPr>
              <a:t>http://www.psp.kemdiknas.go.id/uploads/Statistik%20Pendidikan/0910/index_pt(1)_0910.pdf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7504" y="620688"/>
          <a:ext cx="8856984" cy="5470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232248"/>
                <a:gridCol w="2160240"/>
                <a:gridCol w="1728192"/>
                <a:gridCol w="2088232"/>
              </a:tblGrid>
              <a:tr h="641452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No.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Jenjang Pendidikan 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Jumlah</a:t>
                      </a:r>
                      <a:r>
                        <a:rPr lang="id-ID" sz="2000" baseline="0" dirty="0" smtClean="0"/>
                        <a:t> Lulusan (2009/2010)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Proporsi Lolos ke Scopus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Produksi Karya Ilmiah di Scopus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  <a:tr h="36256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1. 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Diploma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174.967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-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-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2.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Sarjana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434.551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0.01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4.346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3. 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Master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43.729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0.2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8.746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4. 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Doktor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1.765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1.765</a:t>
                      </a:r>
                      <a:endParaRPr lang="id-ID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 gridSpan="2"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TOTAL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655.012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14.857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>
                  <a:txBody>
                    <a:bodyPr/>
                    <a:lstStyle/>
                    <a:p>
                      <a:pPr algn="ctr"/>
                      <a:endParaRPr lang="id-ID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solidFill>
                            <a:schemeClr val="bg1"/>
                          </a:solidFill>
                        </a:rPr>
                        <a:t>Jenjang</a:t>
                      </a:r>
                      <a:r>
                        <a:rPr lang="id-ID" sz="2000" b="1" baseline="0" dirty="0" smtClean="0">
                          <a:solidFill>
                            <a:schemeClr val="bg1"/>
                          </a:solidFill>
                        </a:rPr>
                        <a:t> Pendidikan</a:t>
                      </a:r>
                      <a:endParaRPr lang="id-ID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solidFill>
                            <a:schemeClr val="bg1"/>
                          </a:solidFill>
                        </a:rPr>
                        <a:t>Jumlah Dosen</a:t>
                      </a:r>
                      <a:endParaRPr lang="id-ID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solidFill>
                            <a:schemeClr val="bg1"/>
                          </a:solidFill>
                        </a:rPr>
                        <a:t>Proporsi</a:t>
                      </a:r>
                      <a:endParaRPr lang="id-ID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solidFill>
                            <a:schemeClr val="bg1"/>
                          </a:solidFill>
                        </a:rPr>
                        <a:t>Produksi</a:t>
                      </a:r>
                      <a:endParaRPr lang="id-ID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  <a:tr h="362560"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1.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b="0" dirty="0" smtClean="0"/>
                        <a:t>Sarjana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 smtClean="0">
                          <a:latin typeface="+mn-lt"/>
                        </a:rPr>
                        <a:t>70.037</a:t>
                      </a:r>
                      <a:endParaRPr lang="id-ID" sz="2000" b="0" i="0" u="none" strike="noStrike" dirty="0"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0.1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7.004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2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b="0" dirty="0" smtClean="0"/>
                        <a:t>Magister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 smtClean="0">
                          <a:latin typeface="+mn-lt"/>
                        </a:rPr>
                        <a:t>80.752</a:t>
                      </a:r>
                      <a:endParaRPr lang="id-ID" sz="2000" b="0" i="0" u="none" strike="noStrike" dirty="0"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0.2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16.150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3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b="0" dirty="0" smtClean="0"/>
                        <a:t>Doktor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 smtClean="0">
                          <a:latin typeface="+mn-lt"/>
                        </a:rPr>
                        <a:t>14.542</a:t>
                      </a:r>
                      <a:endParaRPr lang="id-ID" sz="2000" b="0" i="0" u="none" strike="noStrike" dirty="0"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0.5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0" dirty="0" smtClean="0"/>
                        <a:t>7.271</a:t>
                      </a:r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 gridSpan="2"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TOTAL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165.331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20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30.425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410952">
                <a:tc gridSpan="4"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solidFill>
                            <a:srgbClr val="FF0000"/>
                          </a:solidFill>
                        </a:rPr>
                        <a:t>Potensi</a:t>
                      </a:r>
                      <a:r>
                        <a:rPr lang="id-ID" sz="2000" b="1" dirty="0" smtClean="0"/>
                        <a:t> Produksi Karya Ilmiah</a:t>
                      </a:r>
                      <a:r>
                        <a:rPr lang="id-ID" sz="2000" b="1" baseline="0" dirty="0" smtClean="0"/>
                        <a:t> di Scopus </a:t>
                      </a:r>
                      <a:r>
                        <a:rPr lang="id-ID" sz="2000" b="1" dirty="0" smtClean="0"/>
                        <a:t> 2010 [hanya</a:t>
                      </a:r>
                      <a:r>
                        <a:rPr lang="id-ID" sz="2000" b="1" baseline="0" dirty="0" smtClean="0"/>
                        <a:t> PT]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d-ID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45.282 [Rank 12]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62560">
                <a:tc gridSpan="4"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Publikasi Karya Ilmiah 2010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2.032</a:t>
                      </a:r>
                      <a:endParaRPr lang="id-ID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5. kesimpulan</a:t>
            </a:r>
            <a:endParaRPr lang="id-ID" dirty="0"/>
          </a:p>
        </p:txBody>
      </p:sp>
      <p:pic>
        <p:nvPicPr>
          <p:cNvPr id="6" name="Picture 5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Kesimpulan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544616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Indonesia berpotensi menduduki ranking 12, setara dengan Brazil, dengan produksi 45 ribu karya ilmiah per tahun. </a:t>
            </a:r>
          </a:p>
          <a:p>
            <a:r>
              <a:rPr lang="id-ID" dirty="0" smtClean="0"/>
              <a:t>Realisasinya Indonesia menduduki peringkat 64 dengan 2 ribu karya ilmiah per tahun.</a:t>
            </a:r>
          </a:p>
          <a:p>
            <a:r>
              <a:rPr lang="id-ID" dirty="0" smtClean="0"/>
              <a:t>Perbedaan mencolok antara potensi dan realisasi ini menunjukkan perlunya pembenahan</a:t>
            </a:r>
          </a:p>
          <a:p>
            <a:r>
              <a:rPr lang="id-ID" dirty="0" smtClean="0"/>
              <a:t>Potensi tersebut pasti dapat dicapai melalui gerakan masal penulisan karya ilmiah, dengan dukungan semua pihak terutama dari komunitas akademisi.</a:t>
            </a:r>
          </a:p>
          <a:p>
            <a:r>
              <a:rPr lang="id-ID" dirty="0" smtClean="0"/>
              <a:t>Kemdikbud melalui Ditjen Dikti akan memfasilitasi gerakan massal tersebut dengan menyediakan dukungan melalui program kerjanya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6. Kebijakan Pendukung</a:t>
            </a:r>
            <a:endParaRPr lang="id-ID" dirty="0"/>
          </a:p>
        </p:txBody>
      </p:sp>
      <p:pic>
        <p:nvPicPr>
          <p:cNvPr id="6" name="Picture 5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9552" y="4293096"/>
            <a:ext cx="7920880" cy="11521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 bwMode="auto">
          <a:xfrm>
            <a:off x="0" y="-27384"/>
            <a:ext cx="9144000" cy="1008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0"/>
            <a:ext cx="9144000" cy="98072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kern="0" dirty="0" smtClean="0">
                <a:solidFill>
                  <a:schemeClr val="bg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Arahan Mendiknas Pada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kern="0" dirty="0" smtClean="0">
                <a:solidFill>
                  <a:schemeClr val="bg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Rembug Nasional Pendidikan Maret 2010</a:t>
            </a:r>
            <a:endParaRPr lang="en-US" sz="3200" b="1" kern="0" dirty="0" smtClean="0">
              <a:solidFill>
                <a:schemeClr val="bg1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5434" y="1196752"/>
            <a:ext cx="7873538" cy="518457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r>
              <a:rPr lang="id-ID" sz="3800" b="1" dirty="0" smtClean="0"/>
              <a:t>Beberapa isu yang perlu diperhatikan: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en-US" dirty="0" err="1" smtClean="0"/>
              <a:t>Penyatuan</a:t>
            </a:r>
            <a:r>
              <a:rPr lang="en-US" dirty="0" smtClean="0"/>
              <a:t> SD-SMP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9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Nomer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SD </a:t>
            </a:r>
            <a:r>
              <a:rPr lang="en-US" dirty="0" err="1" smtClean="0"/>
              <a:t>sampai</a:t>
            </a:r>
            <a:r>
              <a:rPr lang="en-US" dirty="0" smtClean="0"/>
              <a:t> PT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adm</a:t>
            </a:r>
            <a:r>
              <a:rPr lang="id-ID" dirty="0" smtClean="0"/>
              <a:t>i</a:t>
            </a:r>
            <a:r>
              <a:rPr lang="en-US" dirty="0" err="1" smtClean="0"/>
              <a:t>nistrasi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pelacakan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id-ID" dirty="0" smtClean="0"/>
              <a:t> (sambil menunggu Nomer Induk Kependudukan Tunggal)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en-US" dirty="0" err="1" smtClean="0">
                <a:solidFill>
                  <a:srgbClr val="FF0000"/>
                </a:solidFill>
              </a:rPr>
              <a:t>Pewajiban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setiap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Skripsi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Tesis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Disertasi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id-ID" dirty="0" err="1" smtClean="0">
                <a:solidFill>
                  <a:srgbClr val="FF0000"/>
                </a:solidFill>
              </a:rPr>
              <a:t>H</a:t>
            </a:r>
            <a:r>
              <a:rPr lang="en-US" dirty="0" err="1" smtClean="0">
                <a:solidFill>
                  <a:srgbClr val="FF0000"/>
                </a:solidFill>
              </a:rPr>
              <a:t>asil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Penelitian</a:t>
            </a:r>
            <a:r>
              <a:rPr lang="en-US" dirty="0" smtClean="0">
                <a:solidFill>
                  <a:srgbClr val="FF0000"/>
                </a:solidFill>
              </a:rPr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didanai</a:t>
            </a:r>
            <a:r>
              <a:rPr lang="en-US" dirty="0" smtClean="0">
                <a:solidFill>
                  <a:srgbClr val="FF0000"/>
                </a:solidFill>
              </a:rPr>
              <a:t> APBN </a:t>
            </a:r>
            <a:r>
              <a:rPr lang="en-US" dirty="0" err="1" smtClean="0">
                <a:solidFill>
                  <a:srgbClr val="FF0000"/>
                </a:solidFill>
              </a:rPr>
              <a:t>untuk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id-ID" dirty="0" smtClean="0">
                <a:solidFill>
                  <a:srgbClr val="FF0000"/>
                </a:solidFill>
              </a:rPr>
              <a:t>diterbitkan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dalam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jurnal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ilmiah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id-ID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id-ID" dirty="0" smtClean="0"/>
              <a:t>Menggalakkan kegiatan berbagi pengetahuan antar pendidik dan tenaga kependidikan</a:t>
            </a:r>
            <a:endParaRPr lang="en-US" dirty="0" smtClean="0"/>
          </a:p>
          <a:p>
            <a:pPr>
              <a:spcBef>
                <a:spcPts val="1200"/>
              </a:spcBef>
              <a:buClr>
                <a:srgbClr val="C00000"/>
              </a:buClr>
              <a:buSzPct val="100000"/>
            </a:pPr>
            <a:endParaRPr lang="en-US" dirty="0" smtClean="0"/>
          </a:p>
          <a:p>
            <a:pPr>
              <a:spcBef>
                <a:spcPts val="1200"/>
              </a:spcBef>
              <a:buClr>
                <a:srgbClr val="C00000"/>
              </a:buClr>
              <a:buSzPct val="100000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Dasar pemikiran</a:t>
            </a:r>
            <a:endParaRPr lang="id-ID" dirty="0"/>
          </a:p>
        </p:txBody>
      </p:sp>
      <p:pic>
        <p:nvPicPr>
          <p:cNvPr id="6" name="Picture 5" descr="dikn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5672" y="3160677"/>
            <a:ext cx="1214040" cy="120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Peran Perguruan Tinggi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107504" y="836712"/>
            <a:ext cx="864096" cy="41764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3200" dirty="0" smtClean="0"/>
              <a:t>Perguruan Tinggi</a:t>
            </a:r>
            <a:endParaRPr lang="id-ID" sz="3200" dirty="0"/>
          </a:p>
        </p:txBody>
      </p:sp>
      <p:sp>
        <p:nvSpPr>
          <p:cNvPr id="6" name="Pentagon 5"/>
          <p:cNvSpPr/>
          <p:nvPr/>
        </p:nvSpPr>
        <p:spPr>
          <a:xfrm>
            <a:off x="1043608" y="836712"/>
            <a:ext cx="2376264" cy="1944216"/>
          </a:xfrm>
          <a:prstGeom prst="homePlate">
            <a:avLst>
              <a:gd name="adj" fmla="val 1344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Pembelajaran</a:t>
            </a:r>
            <a:endParaRPr lang="id-ID" sz="2800" dirty="0"/>
          </a:p>
        </p:txBody>
      </p:sp>
      <p:sp>
        <p:nvSpPr>
          <p:cNvPr id="9" name="Chevron 8"/>
          <p:cNvSpPr/>
          <p:nvPr/>
        </p:nvSpPr>
        <p:spPr>
          <a:xfrm>
            <a:off x="3203848" y="836712"/>
            <a:ext cx="1944216" cy="1944216"/>
          </a:xfrm>
          <a:prstGeom prst="chevron">
            <a:avLst>
              <a:gd name="adj" fmla="val 14114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Lulusan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00392" y="836712"/>
            <a:ext cx="936104" cy="41764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3200" dirty="0" smtClean="0"/>
              <a:t>Peradaban Dunia</a:t>
            </a:r>
            <a:endParaRPr lang="id-ID" sz="3200" dirty="0"/>
          </a:p>
        </p:txBody>
      </p:sp>
      <p:sp>
        <p:nvSpPr>
          <p:cNvPr id="13" name="Pentagon 12"/>
          <p:cNvSpPr/>
          <p:nvPr/>
        </p:nvSpPr>
        <p:spPr>
          <a:xfrm>
            <a:off x="1043608" y="3068960"/>
            <a:ext cx="2376264" cy="1944216"/>
          </a:xfrm>
          <a:prstGeom prst="homePlate">
            <a:avLst>
              <a:gd name="adj" fmla="val 1344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Penelitian dan Pengabdian Masyarakat</a:t>
            </a:r>
            <a:endParaRPr lang="id-ID" sz="2800" dirty="0"/>
          </a:p>
        </p:txBody>
      </p:sp>
      <p:sp>
        <p:nvSpPr>
          <p:cNvPr id="14" name="Chevron 13"/>
          <p:cNvSpPr/>
          <p:nvPr/>
        </p:nvSpPr>
        <p:spPr>
          <a:xfrm>
            <a:off x="3203848" y="3068960"/>
            <a:ext cx="1944216" cy="1944216"/>
          </a:xfrm>
          <a:prstGeom prst="chevron">
            <a:avLst>
              <a:gd name="adj" fmla="val 13606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rgbClr val="FF0000"/>
                </a:solidFill>
              </a:rPr>
              <a:t>Karya Ilmiah, </a:t>
            </a:r>
            <a:r>
              <a:rPr lang="id-ID" sz="2800" dirty="0" smtClean="0"/>
              <a:t>Paten, Prototip</a:t>
            </a:r>
          </a:p>
        </p:txBody>
      </p:sp>
      <p:sp>
        <p:nvSpPr>
          <p:cNvPr id="17" name="Chevron 16"/>
          <p:cNvSpPr/>
          <p:nvPr/>
        </p:nvSpPr>
        <p:spPr>
          <a:xfrm>
            <a:off x="4932040" y="836712"/>
            <a:ext cx="1944216" cy="1944216"/>
          </a:xfrm>
          <a:prstGeom prst="chevron">
            <a:avLst>
              <a:gd name="adj" fmla="val 14114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Profe-sional</a:t>
            </a:r>
          </a:p>
        </p:txBody>
      </p:sp>
      <p:sp>
        <p:nvSpPr>
          <p:cNvPr id="18" name="Chevron 17"/>
          <p:cNvSpPr/>
          <p:nvPr/>
        </p:nvSpPr>
        <p:spPr>
          <a:xfrm>
            <a:off x="4932040" y="3068960"/>
            <a:ext cx="1944216" cy="1944216"/>
          </a:xfrm>
          <a:prstGeom prst="chevron">
            <a:avLst>
              <a:gd name="adj" fmla="val 13606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chemeClr val="bg1"/>
                </a:solidFill>
              </a:rPr>
              <a:t>Karya Tulis, Proposal, Laporan, Paten, Produk Komersial,.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7504" y="5085184"/>
            <a:ext cx="8928992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Prasarana, Sarana, Sistem &amp; Prosedur</a:t>
            </a:r>
            <a:endParaRPr lang="id-ID" sz="2800" dirty="0"/>
          </a:p>
        </p:txBody>
      </p:sp>
      <p:sp>
        <p:nvSpPr>
          <p:cNvPr id="21" name="Rectangle 20"/>
          <p:cNvSpPr/>
          <p:nvPr/>
        </p:nvSpPr>
        <p:spPr>
          <a:xfrm>
            <a:off x="107504" y="5661248"/>
            <a:ext cx="8928992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Sumber Daya Manusia (Terutama Dosen)</a:t>
            </a:r>
            <a:endParaRPr lang="id-ID" sz="2800" dirty="0"/>
          </a:p>
        </p:txBody>
      </p:sp>
      <p:sp>
        <p:nvSpPr>
          <p:cNvPr id="22" name="Rectangle 21"/>
          <p:cNvSpPr/>
          <p:nvPr/>
        </p:nvSpPr>
        <p:spPr>
          <a:xfrm>
            <a:off x="107504" y="6237312"/>
            <a:ext cx="8928992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Pendanaan</a:t>
            </a:r>
            <a:endParaRPr lang="id-ID" sz="2800" dirty="0"/>
          </a:p>
        </p:txBody>
      </p:sp>
      <p:sp>
        <p:nvSpPr>
          <p:cNvPr id="23" name="Up-Down Arrow 22"/>
          <p:cNvSpPr/>
          <p:nvPr/>
        </p:nvSpPr>
        <p:spPr>
          <a:xfrm>
            <a:off x="1259632" y="2636912"/>
            <a:ext cx="1707940" cy="576064"/>
          </a:xfrm>
          <a:prstGeom prst="upDownArrow">
            <a:avLst>
              <a:gd name="adj1" fmla="val 50000"/>
              <a:gd name="adj2" fmla="val 203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4" name="Up-Down Arrow 23"/>
          <p:cNvSpPr/>
          <p:nvPr/>
        </p:nvSpPr>
        <p:spPr>
          <a:xfrm>
            <a:off x="3347864" y="2636912"/>
            <a:ext cx="1656184" cy="576064"/>
          </a:xfrm>
          <a:prstGeom prst="upDownArrow">
            <a:avLst>
              <a:gd name="adj1" fmla="val 50000"/>
              <a:gd name="adj2" fmla="val 203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Up-Down Arrow 24"/>
          <p:cNvSpPr/>
          <p:nvPr/>
        </p:nvSpPr>
        <p:spPr>
          <a:xfrm>
            <a:off x="5076056" y="2636912"/>
            <a:ext cx="1656184" cy="576064"/>
          </a:xfrm>
          <a:prstGeom prst="upDownArrow">
            <a:avLst>
              <a:gd name="adj1" fmla="val 50000"/>
              <a:gd name="adj2" fmla="val 203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Rectangle 25"/>
          <p:cNvSpPr/>
          <p:nvPr/>
        </p:nvSpPr>
        <p:spPr>
          <a:xfrm>
            <a:off x="6948264" y="836712"/>
            <a:ext cx="936104" cy="41764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3200" dirty="0" smtClean="0"/>
              <a:t>Budaya Bangsa</a:t>
            </a:r>
            <a:endParaRPr lang="id-ID" sz="3200" dirty="0"/>
          </a:p>
        </p:txBody>
      </p:sp>
      <p:sp>
        <p:nvSpPr>
          <p:cNvPr id="27" name="Right Arrow 26"/>
          <p:cNvSpPr/>
          <p:nvPr/>
        </p:nvSpPr>
        <p:spPr>
          <a:xfrm>
            <a:off x="7812360" y="2132856"/>
            <a:ext cx="360040" cy="1944216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2267744" y="2699628"/>
            <a:ext cx="3507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b="1" dirty="0" smtClean="0"/>
              <a:t>(saling mendukung dan terkait)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sz="3600" dirty="0" smtClean="0">
                <a:solidFill>
                  <a:schemeClr val="bg1"/>
                </a:solidFill>
              </a:rPr>
              <a:t>Pentingnya Penelitian di Perguruan Tinggi</a:t>
            </a:r>
            <a:endParaRPr lang="id-ID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r>
              <a:rPr lang="id-ID" sz="2000" dirty="0" smtClean="0"/>
              <a:t>Perguruan Tinggi adalah </a:t>
            </a:r>
            <a:r>
              <a:rPr lang="id-ID" sz="2000" b="1" dirty="0" smtClean="0">
                <a:solidFill>
                  <a:srgbClr val="C00000"/>
                </a:solidFill>
              </a:rPr>
              <a:t>sumber penting penelitian&amp;pengembangan</a:t>
            </a:r>
          </a:p>
          <a:p>
            <a:pPr lvl="1"/>
            <a:r>
              <a:rPr lang="id-ID" sz="1800" dirty="0" smtClean="0"/>
              <a:t>Lebih dari </a:t>
            </a:r>
            <a:r>
              <a:rPr lang="id-ID" sz="1800" b="1" dirty="0" smtClean="0">
                <a:solidFill>
                  <a:srgbClr val="C00000"/>
                </a:solidFill>
              </a:rPr>
              <a:t>50% penelitian dasar </a:t>
            </a:r>
            <a:r>
              <a:rPr lang="id-ID" sz="1800" dirty="0" smtClean="0"/>
              <a:t>yang menghasilkan terobosan-terobosan pemikiran yang memungkinkan munculnya industri-industri baru dilaksanakan di perguruan tinggi.</a:t>
            </a:r>
          </a:p>
          <a:p>
            <a:pPr lvl="1"/>
            <a:r>
              <a:rPr lang="id-ID" sz="1800" dirty="0" smtClean="0"/>
              <a:t>Perguruan tinggi memiliki misi yang lebih luas dalam menerjemahkan hasil litbang menjadi produk dan perusahaan baru</a:t>
            </a:r>
          </a:p>
          <a:p>
            <a:pPr lvl="1"/>
            <a:r>
              <a:rPr lang="id-ID" sz="1800" b="1" dirty="0" smtClean="0">
                <a:solidFill>
                  <a:srgbClr val="C00000"/>
                </a:solidFill>
              </a:rPr>
              <a:t>15 % penelitian terapan </a:t>
            </a:r>
            <a:r>
              <a:rPr lang="id-ID" sz="1800" dirty="0" smtClean="0"/>
              <a:t>dilaksanakan melalui inovasi yang dimulai di kampus yang kemudian diserap menjadi bisnis melalui paten, start-up, dan pengaturan konsultansi antara dosen dan industri. </a:t>
            </a:r>
          </a:p>
          <a:p>
            <a:pPr>
              <a:buNone/>
            </a:pPr>
            <a:r>
              <a:rPr lang="id-ID" sz="2000" b="1" dirty="0" smtClean="0">
                <a:solidFill>
                  <a:schemeClr val="accent1"/>
                </a:solidFill>
              </a:rPr>
              <a:t>	</a:t>
            </a:r>
            <a:r>
              <a:rPr lang="id-ID" sz="1800" b="1" dirty="0" smtClean="0">
                <a:solidFill>
                  <a:schemeClr val="accent1"/>
                </a:solidFill>
              </a:rPr>
              <a:t>(National Science Foundation (2007), </a:t>
            </a:r>
            <a:r>
              <a:rPr lang="id-ID" sz="1800" i="1" dirty="0" smtClean="0"/>
              <a:t>NSF Report 07-317</a:t>
            </a:r>
            <a:r>
              <a:rPr lang="id-ID" sz="1800" dirty="0" smtClean="0"/>
              <a:t>; Litan, R.E. et al (2007). “Commercializing University Innovations: A Better Way,” in </a:t>
            </a:r>
            <a:r>
              <a:rPr lang="id-ID" sz="1800" i="1" dirty="0" smtClean="0"/>
              <a:t>Innovation Policy and the Economy</a:t>
            </a:r>
            <a:r>
              <a:rPr lang="id-ID" sz="1800" dirty="0" smtClean="0"/>
              <a:t>, vol. 8. MIT Press.)</a:t>
            </a:r>
            <a:endParaRPr lang="id-ID" sz="2000" dirty="0" smtClean="0"/>
          </a:p>
          <a:p>
            <a:r>
              <a:rPr lang="id-ID" sz="2000" dirty="0" smtClean="0"/>
              <a:t>Pembelajaran sarjana adalah kegiatan utama perguruan tinggi yang memungkinkan perguruan tinggi berhasil melaksanakan penelitian maju (</a:t>
            </a:r>
            <a:r>
              <a:rPr lang="id-ID" sz="2000" i="1" dirty="0" smtClean="0"/>
              <a:t>advanced  research</a:t>
            </a:r>
            <a:r>
              <a:rPr lang="id-ID" sz="2000" dirty="0" smtClean="0"/>
              <a:t>) dan pendidikan pasca sarjana.</a:t>
            </a:r>
            <a:r>
              <a:rPr lang="id-ID" sz="2000" b="1" dirty="0" smtClean="0">
                <a:solidFill>
                  <a:schemeClr val="accent1"/>
                </a:solidFill>
              </a:rPr>
              <a:t> </a:t>
            </a:r>
          </a:p>
          <a:p>
            <a:pPr>
              <a:buNone/>
            </a:pPr>
            <a:r>
              <a:rPr lang="id-ID" sz="2000" b="1" dirty="0" smtClean="0">
                <a:solidFill>
                  <a:schemeClr val="accent1"/>
                </a:solidFill>
              </a:rPr>
              <a:t>	</a:t>
            </a:r>
            <a:r>
              <a:rPr lang="id-ID" sz="1800" b="1" dirty="0" smtClean="0">
                <a:solidFill>
                  <a:schemeClr val="accent1"/>
                </a:solidFill>
              </a:rPr>
              <a:t>(Bernanke, B. 2007. </a:t>
            </a:r>
            <a:r>
              <a:rPr lang="id-ID" sz="1800" dirty="0" smtClean="0"/>
              <a:t>“Speech At the U.S. Chamber Education and Workforce Summit”, Washington, </a:t>
            </a:r>
            <a:r>
              <a:rPr lang="id-ID" sz="1800" smtClean="0"/>
              <a:t>D.C</a:t>
            </a:r>
            <a:r>
              <a:rPr lang="id-ID" sz="1800" smtClean="0"/>
              <a:t>.)</a:t>
            </a:r>
            <a:endParaRPr lang="id-ID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64807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sz="3600" dirty="0" smtClean="0"/>
              <a:t>Pembudayaan Melalui Publikasi Karya Ilmiah</a:t>
            </a:r>
            <a:endParaRPr lang="id-ID" sz="36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85931585"/>
              </p:ext>
            </p:extLst>
          </p:nvPr>
        </p:nvGraphicFramePr>
        <p:xfrm>
          <a:off x="0" y="836712"/>
          <a:ext cx="91440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64807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sz="3600" dirty="0" smtClean="0"/>
              <a:t>Sasaran dan Manfaat Publikasi Karya Ilmiah</a:t>
            </a:r>
            <a:endParaRPr lang="id-ID" sz="3600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0" y="764704"/>
          <a:ext cx="91440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64088" y="1052736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d-ID" b="1" dirty="0" smtClean="0"/>
              <a:t>Mampu membaca karya ilmiah</a:t>
            </a:r>
          </a:p>
          <a:p>
            <a:pPr>
              <a:buFontTx/>
              <a:buChar char="-"/>
            </a:pPr>
            <a:r>
              <a:rPr lang="id-ID" b="1" dirty="0" smtClean="0"/>
              <a:t>Mampu menulis karya ilmiah (analitis)</a:t>
            </a:r>
          </a:p>
          <a:p>
            <a:pPr marL="85725" indent="-85725">
              <a:buFontTx/>
              <a:buChar char="-"/>
            </a:pPr>
            <a:r>
              <a:rPr lang="id-ID" b="1" dirty="0" smtClean="0"/>
              <a:t>Mengenali jurnal ilmiah untuk mencari rujukan</a:t>
            </a:r>
            <a:endParaRPr lang="id-ID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12160" y="4543960"/>
            <a:ext cx="26638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buFontTx/>
              <a:buChar char="-"/>
            </a:pPr>
            <a:r>
              <a:rPr lang="id-ID" b="1" dirty="0" smtClean="0"/>
              <a:t>Memudahkan tanggung jawab terhadap keaslian karya bimbingannya</a:t>
            </a:r>
          </a:p>
          <a:p>
            <a:pPr marL="87313" indent="-87313">
              <a:buFontTx/>
              <a:buChar char="-"/>
            </a:pPr>
            <a:r>
              <a:rPr lang="id-ID" b="1" dirty="0" smtClean="0"/>
              <a:t>Memudahkan pemenuhan angka kredit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9632" y="5192032"/>
            <a:ext cx="2808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buFontTx/>
              <a:buChar char="-"/>
            </a:pPr>
            <a:r>
              <a:rPr lang="id-ID" b="1" dirty="0" smtClean="0"/>
              <a:t>Memudahkan  menjalankan perannya </a:t>
            </a:r>
          </a:p>
          <a:p>
            <a:pPr marL="87313" indent="-87313">
              <a:buFontTx/>
              <a:buChar char="-"/>
            </a:pPr>
            <a:r>
              <a:rPr lang="id-ID" b="1" dirty="0" smtClean="0"/>
              <a:t>Menyemarakkan kehidupan kampus</a:t>
            </a:r>
          </a:p>
          <a:p>
            <a:pPr marL="87313" indent="-87313">
              <a:buFontTx/>
              <a:buChar char="-"/>
            </a:pPr>
            <a:r>
              <a:rPr lang="id-ID" b="1" dirty="0" smtClean="0"/>
              <a:t>Meningkatkan reputasi 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2555612"/>
            <a:ext cx="3163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id-ID" b="1" dirty="0" smtClean="0"/>
              <a:t>Meningkatkan reputasi negara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Fakta yang Memperihatinkan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id-ID" b="1" dirty="0" smtClean="0"/>
              <a:t>Plagiarisme semakin marak</a:t>
            </a:r>
            <a:r>
              <a:rPr lang="id-ID" dirty="0" smtClean="0"/>
              <a:t>, tidak hanya oleh mahaiswa tetapi juga dosen untuk memperoleh angka kredit</a:t>
            </a:r>
          </a:p>
          <a:p>
            <a:r>
              <a:rPr lang="id-ID" b="1" dirty="0" smtClean="0"/>
              <a:t>Jurnal ilmiah nasional sulit berkembang</a:t>
            </a:r>
            <a:r>
              <a:rPr lang="id-ID" dirty="0" smtClean="0"/>
              <a:t>, karena kurang ajegnya pasokan karya tulis</a:t>
            </a:r>
          </a:p>
          <a:p>
            <a:r>
              <a:rPr lang="id-ID" b="1" dirty="0" smtClean="0"/>
              <a:t>Rendahnya ranking jumlah publikasi Indonesia</a:t>
            </a:r>
            <a:r>
              <a:rPr lang="id-ID" dirty="0" smtClean="0"/>
              <a:t>, dengan makin banyaknya negara yang memacu jumlah publikasi dalam beberapa tahun terakhir ini</a:t>
            </a:r>
          </a:p>
          <a:p>
            <a:r>
              <a:rPr lang="id-ID" b="1" dirty="0" smtClean="0"/>
              <a:t>Mahasiswa pasca sarjana belum tahu cara (memulai) menulis</a:t>
            </a:r>
            <a:r>
              <a:rPr lang="id-ID" dirty="0" smtClean="0"/>
              <a:t> karya ilmiah</a:t>
            </a:r>
          </a:p>
          <a:p>
            <a:r>
              <a:rPr lang="id-ID" dirty="0" smtClean="0"/>
              <a:t>Sangat sedikit profesional yang mampu menuliskan ide/saran/usulan lengkap dengan analisis yang memadai.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769276e1cdea3179485f39d41a5271a366d535d"/>
  <p:tag name="ISPRING_SCORM_RATE_SLIDES" val="0"/>
  <p:tag name="ISPRING_SCORM_RATE_QUIZZES" val="0"/>
  <p:tag name="ISPRING_SCORM_PASSING_SCORE" val="0.0000000000"/>
  <p:tag name="GENSWF_OUTPUT_FILE_NAME" val="KaryaIlmiahDikti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4830</TotalTime>
  <Words>1077</Words>
  <Application>Microsoft Office PowerPoint</Application>
  <PresentationFormat>On-screen Show (4:3)</PresentationFormat>
  <Paragraphs>420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Kebijakan Publikasi Karya Ilmiah Bagi Mahasiswa</vt:lpstr>
      <vt:lpstr>0. Kilas balik</vt:lpstr>
      <vt:lpstr>PowerPoint Presentation</vt:lpstr>
      <vt:lpstr>1. Dasar pemikiran</vt:lpstr>
      <vt:lpstr>Peran Perguruan Tinggi</vt:lpstr>
      <vt:lpstr>Pentingnya Penelitian di Perguruan Tinggi</vt:lpstr>
      <vt:lpstr>Pembudayaan Melalui Publikasi Karya Ilmiah</vt:lpstr>
      <vt:lpstr>Sasaran dan Manfaat Publikasi Karya Ilmiah</vt:lpstr>
      <vt:lpstr>Fakta yang Memperihatinkan</vt:lpstr>
      <vt:lpstr>2. Latar belakang</vt:lpstr>
      <vt:lpstr>Tabel Jumlah Publikasi di Tiap Negara ( 1996 – 2010)</vt:lpstr>
      <vt:lpstr>Perbandingan Publikasi Dunia dan Indonesia  (1996 – 2010)</vt:lpstr>
      <vt:lpstr>Publikasi/Juta Penduduk di Negara Berkembang vs Indonesia</vt:lpstr>
      <vt:lpstr>PowerPoint Presentation</vt:lpstr>
      <vt:lpstr> Pertumbuhan Jumlah Publikasi per Juta Penduduk </vt:lpstr>
      <vt:lpstr>3. Ruang lingkup </vt:lpstr>
      <vt:lpstr>Ketentuan Dalam Surat Edaran</vt:lpstr>
      <vt:lpstr>Alternatif Pelaksanaan Kebijakan</vt:lpstr>
      <vt:lpstr>4. Dukungan operasional</vt:lpstr>
      <vt:lpstr>Proses Publikasi dan Dukungan Dikti </vt:lpstr>
      <vt:lpstr>Potensi Produksi Karya Ilmiah</vt:lpstr>
      <vt:lpstr>5. kesimpulan</vt:lpstr>
      <vt:lpstr>Kesimpulan </vt:lpstr>
      <vt:lpstr>6. Kebijakan Pendukung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Publikasi Karya Ilmiah - 23 Februari 2012</dc:title>
  <dc:creator>user</dc:creator>
  <cp:lastModifiedBy>Djoko Luknanto</cp:lastModifiedBy>
  <cp:revision>125</cp:revision>
  <dcterms:created xsi:type="dcterms:W3CDTF">2012-02-19T11:59:00Z</dcterms:created>
  <dcterms:modified xsi:type="dcterms:W3CDTF">2012-02-27T23:54:55Z</dcterms:modified>
</cp:coreProperties>
</file>