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0"/>
  </p:notesMasterIdLst>
  <p:handoutMasterIdLst>
    <p:handoutMasterId r:id="rId41"/>
  </p:handoutMasterIdLst>
  <p:sldIdLst>
    <p:sldId id="261" r:id="rId3"/>
    <p:sldId id="2830" r:id="rId4"/>
    <p:sldId id="259" r:id="rId5"/>
    <p:sldId id="318" r:id="rId6"/>
    <p:sldId id="271" r:id="rId7"/>
    <p:sldId id="287" r:id="rId8"/>
    <p:sldId id="288" r:id="rId9"/>
    <p:sldId id="293" r:id="rId10"/>
    <p:sldId id="294" r:id="rId11"/>
    <p:sldId id="295" r:id="rId12"/>
    <p:sldId id="296" r:id="rId13"/>
    <p:sldId id="297" r:id="rId14"/>
    <p:sldId id="298" r:id="rId15"/>
    <p:sldId id="299" r:id="rId16"/>
    <p:sldId id="300" r:id="rId17"/>
    <p:sldId id="302" r:id="rId18"/>
    <p:sldId id="303" r:id="rId19"/>
    <p:sldId id="304" r:id="rId20"/>
    <p:sldId id="305" r:id="rId21"/>
    <p:sldId id="307" r:id="rId22"/>
    <p:sldId id="312" r:id="rId23"/>
    <p:sldId id="268" r:id="rId24"/>
    <p:sldId id="322" r:id="rId25"/>
    <p:sldId id="2263" r:id="rId26"/>
    <p:sldId id="323" r:id="rId27"/>
    <p:sldId id="324" r:id="rId28"/>
    <p:sldId id="325" r:id="rId29"/>
    <p:sldId id="326" r:id="rId30"/>
    <p:sldId id="262" r:id="rId31"/>
    <p:sldId id="263" r:id="rId32"/>
    <p:sldId id="264" r:id="rId33"/>
    <p:sldId id="265" r:id="rId34"/>
    <p:sldId id="266" r:id="rId35"/>
    <p:sldId id="267" r:id="rId36"/>
    <p:sldId id="2828" r:id="rId37"/>
    <p:sldId id="269" r:id="rId38"/>
    <p:sldId id="317" r:id="rId39"/>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1661"/>
    <a:srgbClr val="F8B9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88" autoAdjust="0"/>
    <p:restoredTop sz="93792" autoAdjust="0"/>
  </p:normalViewPr>
  <p:slideViewPr>
    <p:cSldViewPr>
      <p:cViewPr varScale="1">
        <p:scale>
          <a:sx n="74" d="100"/>
          <a:sy n="74" d="100"/>
        </p:scale>
        <p:origin x="1762" y="67"/>
      </p:cViewPr>
      <p:guideLst>
        <p:guide orient="horz" pos="1620"/>
        <p:guide pos="2880"/>
        <p:guide orient="horz" pos="2160"/>
      </p:guideLst>
    </p:cSldViewPr>
  </p:slideViewPr>
  <p:notesTextViewPr>
    <p:cViewPr>
      <p:scale>
        <a:sx n="100" d="100"/>
        <a:sy n="100" d="100"/>
      </p:scale>
      <p:origin x="0" y="0"/>
    </p:cViewPr>
  </p:notesTextViewPr>
  <p:sorterViewPr>
    <p:cViewPr>
      <p:scale>
        <a:sx n="101" d="100"/>
        <a:sy n="101" d="100"/>
      </p:scale>
      <p:origin x="0" y="-84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14763" y="0"/>
            <a:ext cx="2919412" cy="495300"/>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9371013"/>
            <a:ext cx="2919413" cy="495300"/>
          </a:xfrm>
          <a:prstGeom prst="rect">
            <a:avLst/>
          </a:prstGeom>
        </p:spPr>
        <p:txBody>
          <a:bodyPr vert="horz" lIns="91440" tIns="45720" rIns="91440" bIns="45720" rtlCol="0" anchor="b"/>
          <a:lstStyle>
            <a:lvl1pPr algn="l">
              <a:defRPr sz="1200"/>
            </a:lvl1pPr>
          </a:lstStyle>
          <a:p>
            <a:r>
              <a:rPr lang="en-US"/>
              <a:t>SPMI: M3</a:t>
            </a:r>
          </a:p>
        </p:txBody>
      </p:sp>
      <p:sp>
        <p:nvSpPr>
          <p:cNvPr id="5" name="Slide Number Placeholder 4"/>
          <p:cNvSpPr>
            <a:spLocks noGrp="1"/>
          </p:cNvSpPr>
          <p:nvPr>
            <p:ph type="sldNum" sz="quarter" idx="3"/>
          </p:nvPr>
        </p:nvSpPr>
        <p:spPr>
          <a:xfrm>
            <a:off x="3814763" y="9371013"/>
            <a:ext cx="2919412" cy="495300"/>
          </a:xfrm>
          <a:prstGeom prst="rect">
            <a:avLst/>
          </a:prstGeom>
        </p:spPr>
        <p:txBody>
          <a:bodyPr vert="horz" lIns="91440" tIns="45720" rIns="91440" bIns="45720" rtlCol="0" anchor="b"/>
          <a:lstStyle>
            <a:lvl1pPr algn="r">
              <a:defRPr sz="1200"/>
            </a:lvl1pPr>
          </a:lstStyle>
          <a:p>
            <a:fld id="{4E7778D6-C208-428F-9C8A-C572706FAB19}" type="slidenum">
              <a:rPr lang="en-US" smtClean="0"/>
              <a:t>‹#›</a:t>
            </a:fld>
            <a:endParaRPr lang="en-US"/>
          </a:p>
        </p:txBody>
      </p:sp>
    </p:spTree>
    <p:extLst>
      <p:ext uri="{BB962C8B-B14F-4D97-AF65-F5344CB8AC3E}">
        <p14:creationId xmlns:p14="http://schemas.microsoft.com/office/powerpoint/2010/main" val="387426201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r>
              <a:rPr lang="en-US"/>
              <a:t>SPMI: M3</a:t>
            </a:r>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AAA1C9EC-69AF-4580-8E5D-B7A8E7904B2F}" type="slidenum">
              <a:rPr lang="en-US" smtClean="0"/>
              <a:t>‹#›</a:t>
            </a:fld>
            <a:endParaRPr lang="en-US"/>
          </a:p>
        </p:txBody>
      </p:sp>
    </p:spTree>
    <p:extLst>
      <p:ext uri="{BB962C8B-B14F-4D97-AF65-F5344CB8AC3E}">
        <p14:creationId xmlns:p14="http://schemas.microsoft.com/office/powerpoint/2010/main" val="292734265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id-ID" altLang="en-US">
              <a:latin typeface="Arial" panose="020B0604020202020204" pitchFamily="34" charset="0"/>
            </a:endParaRP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11200" indent="-273050">
              <a:defRPr>
                <a:solidFill>
                  <a:schemeClr val="tx1"/>
                </a:solidFill>
                <a:latin typeface="Arial" panose="020B0604020202020204" pitchFamily="34" charset="0"/>
              </a:defRPr>
            </a:lvl2pPr>
            <a:lvl3pPr marL="1093788" indent="-217488">
              <a:defRPr>
                <a:solidFill>
                  <a:schemeClr val="tx1"/>
                </a:solidFill>
                <a:latin typeface="Arial" panose="020B0604020202020204" pitchFamily="34" charset="0"/>
              </a:defRPr>
            </a:lvl3pPr>
            <a:lvl4pPr marL="1531938" indent="-217488">
              <a:defRPr>
                <a:solidFill>
                  <a:schemeClr val="tx1"/>
                </a:solidFill>
                <a:latin typeface="Arial" panose="020B0604020202020204" pitchFamily="34" charset="0"/>
              </a:defRPr>
            </a:lvl4pPr>
            <a:lvl5pPr marL="1970088" indent="-217488">
              <a:defRPr>
                <a:solidFill>
                  <a:schemeClr val="tx1"/>
                </a:solidFill>
                <a:latin typeface="Arial" panose="020B0604020202020204" pitchFamily="34" charset="0"/>
              </a:defRPr>
            </a:lvl5pPr>
            <a:lvl6pPr marL="2427288" indent="-217488" eaLnBrk="0" fontAlgn="base" hangingPunct="0">
              <a:spcBef>
                <a:spcPct val="0"/>
              </a:spcBef>
              <a:spcAft>
                <a:spcPct val="0"/>
              </a:spcAft>
              <a:defRPr>
                <a:solidFill>
                  <a:schemeClr val="tx1"/>
                </a:solidFill>
                <a:latin typeface="Arial" panose="020B0604020202020204" pitchFamily="34" charset="0"/>
              </a:defRPr>
            </a:lvl6pPr>
            <a:lvl7pPr marL="2884488" indent="-217488" eaLnBrk="0" fontAlgn="base" hangingPunct="0">
              <a:spcBef>
                <a:spcPct val="0"/>
              </a:spcBef>
              <a:spcAft>
                <a:spcPct val="0"/>
              </a:spcAft>
              <a:defRPr>
                <a:solidFill>
                  <a:schemeClr val="tx1"/>
                </a:solidFill>
                <a:latin typeface="Arial" panose="020B0604020202020204" pitchFamily="34" charset="0"/>
              </a:defRPr>
            </a:lvl7pPr>
            <a:lvl8pPr marL="3341688" indent="-217488" eaLnBrk="0" fontAlgn="base" hangingPunct="0">
              <a:spcBef>
                <a:spcPct val="0"/>
              </a:spcBef>
              <a:spcAft>
                <a:spcPct val="0"/>
              </a:spcAft>
              <a:defRPr>
                <a:solidFill>
                  <a:schemeClr val="tx1"/>
                </a:solidFill>
                <a:latin typeface="Arial" panose="020B0604020202020204" pitchFamily="34" charset="0"/>
              </a:defRPr>
            </a:lvl8pPr>
            <a:lvl9pPr marL="3798888" indent="-217488" eaLnBrk="0" fontAlgn="base" hangingPunct="0">
              <a:spcBef>
                <a:spcPct val="0"/>
              </a:spcBef>
              <a:spcAft>
                <a:spcPct val="0"/>
              </a:spcAft>
              <a:defRPr>
                <a:solidFill>
                  <a:schemeClr val="tx1"/>
                </a:solidFill>
                <a:latin typeface="Arial" panose="020B0604020202020204" pitchFamily="34" charset="0"/>
              </a:defRPr>
            </a:lvl9pPr>
          </a:lstStyle>
          <a:p>
            <a:fld id="{714EB8EA-DDDF-496B-955D-AE80F29AAF38}" type="slidenum">
              <a:rPr lang="en-US" altLang="en-US"/>
              <a:pPr/>
              <a:t>1</a:t>
            </a:fld>
            <a:endParaRPr lang="en-US" altLang="en-US"/>
          </a:p>
        </p:txBody>
      </p:sp>
      <p:sp>
        <p:nvSpPr>
          <p:cNvPr id="5" name="Footer Placeholder 4"/>
          <p:cNvSpPr>
            <a:spLocks noGrp="1"/>
          </p:cNvSpPr>
          <p:nvPr>
            <p:ph type="ftr" sz="quarter" idx="4"/>
          </p:nvPr>
        </p:nvSpPr>
        <p:spPr/>
        <p:txBody>
          <a:bodyPr/>
          <a:lstStyle/>
          <a:p>
            <a:pPr>
              <a:defRPr/>
            </a:pPr>
            <a:r>
              <a:rPr lang="en-US"/>
              <a:t>SPMI: M3</a:t>
            </a:r>
          </a:p>
        </p:txBody>
      </p:sp>
    </p:spTree>
    <p:extLst>
      <p:ext uri="{BB962C8B-B14F-4D97-AF65-F5344CB8AC3E}">
        <p14:creationId xmlns:p14="http://schemas.microsoft.com/office/powerpoint/2010/main" val="812335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F0C15D57-4B1E-470A-BF5D-2E1ADF747DD8}"/>
              </a:ext>
            </a:extLst>
          </p:cNvPr>
          <p:cNvSpPr>
            <a:spLocks noGrp="1" noRot="1" noChangeAspect="1" noChangeArrowheads="1" noTextEdit="1"/>
          </p:cNvSpPr>
          <p:nvPr>
            <p:ph type="sldImg"/>
          </p:nvPr>
        </p:nvSpPr>
        <p:spPr>
          <a:ln/>
        </p:spPr>
      </p:sp>
      <p:sp>
        <p:nvSpPr>
          <p:cNvPr id="4" name="Slide Number Placeholder 3">
            <a:extLst>
              <a:ext uri="{FF2B5EF4-FFF2-40B4-BE49-F238E27FC236}">
                <a16:creationId xmlns:a16="http://schemas.microsoft.com/office/drawing/2014/main" id="{B661821A-9F18-4884-9F86-97F3DA34B71E}"/>
              </a:ext>
            </a:extLst>
          </p:cNvPr>
          <p:cNvSpPr>
            <a:spLocks noGrp="1"/>
          </p:cNvSpPr>
          <p:nvPr>
            <p:ph type="sldNum" sz="quarter" idx="5"/>
          </p:nvPr>
        </p:nvSpPr>
        <p:spPr/>
        <p:txBody>
          <a:bodyPr/>
          <a:lstStyle/>
          <a:p>
            <a:pPr fontAlgn="auto">
              <a:spcBef>
                <a:spcPts val="0"/>
              </a:spcBef>
              <a:spcAft>
                <a:spcPts val="0"/>
              </a:spcAft>
              <a:defRPr/>
            </a:pPr>
            <a:fld id="{A803F489-709C-4B23-9421-7B9CBCE2D21F}" type="slidenum">
              <a:rPr lang="en-SG" smtClean="0">
                <a:solidFill>
                  <a:prstClr val="black"/>
                </a:solidFill>
                <a:latin typeface="Calibri" panose="020F0502020204030204"/>
                <a:ea typeface="+mn-ea"/>
              </a:rPr>
              <a:pPr fontAlgn="auto">
                <a:spcBef>
                  <a:spcPts val="0"/>
                </a:spcBef>
                <a:spcAft>
                  <a:spcPts val="0"/>
                </a:spcAft>
                <a:defRPr/>
              </a:pPr>
              <a:t>24</a:t>
            </a:fld>
            <a:endParaRPr lang="en-SG">
              <a:solidFill>
                <a:prstClr val="black"/>
              </a:solidFill>
              <a:latin typeface="Calibri" panose="020F0502020204030204"/>
              <a:ea typeface="+mn-ea"/>
            </a:endParaRPr>
          </a:p>
        </p:txBody>
      </p:sp>
      <p:sp>
        <p:nvSpPr>
          <p:cNvPr id="2" name="Notes Placeholder 1">
            <a:extLst>
              <a:ext uri="{FF2B5EF4-FFF2-40B4-BE49-F238E27FC236}">
                <a16:creationId xmlns:a16="http://schemas.microsoft.com/office/drawing/2014/main" id="{423C5B91-4D4D-4875-BA19-C37657A04590}"/>
              </a:ext>
            </a:extLst>
          </p:cNvPr>
          <p:cNvSpPr>
            <a:spLocks noGrp="1"/>
          </p:cNvSpPr>
          <p:nvPr>
            <p:ph type="body" sz="quarter" idx="3"/>
          </p:nvPr>
        </p:nvSpPr>
        <p:spPr/>
        <p:txBody>
          <a:bodyPr/>
          <a:lstStyle/>
          <a:p>
            <a:endParaRPr lang="en-SG"/>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C0C50D5-E607-470F-A3C3-24540FA0CBA2}" type="datetime1">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A04B3F-3948-4DD5-B34F-FFE373A0F13D}" type="datetime1">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FEC3F5-F1C2-44C3-AC5E-E153024D3EA5}" type="datetime1">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A1F714-7530-4EFE-A0FA-6292F17B7BE7}" type="datetime1">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05AE65E-9E6A-4D52-B78C-32773BE217F5}" type="datetime1">
              <a:rPr lang="en-US" smtClean="0"/>
              <a:t>12/5/2022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D1A35D-A504-4031-AD6A-0A9110AC4A58}" type="datetime1">
              <a:rPr lang="en-US" smtClean="0"/>
              <a:t>12/5/2022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6FAA1C-5958-46E3-A2C2-0EA01C283559}" type="datetime1">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7880E4-01C7-49B5-AB38-404B9367A964}" type="datetime1">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D44CFB-66F0-471E-9285-2EA7313A09CD}" type="datetime1">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D11F0C-FB8C-4078-AA84-001AA2DD755B}" type="datetime1">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8CE0-B15B-4B03-AB92-CE794187C800}" type="datetime1">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DEE55E8-F8E4-4D77-BFDC-EB91F184E05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6B18D-380A-2D57-EBDE-3B2EA747E81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BED106D-0ADF-A23D-F99F-7E0769B6574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84607CB-87AE-0BC9-2442-B6574F89013D}"/>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5" name="Footer Placeholder 4">
            <a:extLst>
              <a:ext uri="{FF2B5EF4-FFF2-40B4-BE49-F238E27FC236}">
                <a16:creationId xmlns:a16="http://schemas.microsoft.com/office/drawing/2014/main" id="{1C8B2F30-D738-36A3-7DF1-30AE3F0A1C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4EAB3-3574-4E78-6B68-C7E8FEFB8095}"/>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1688887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FE23B-F2C2-F0E7-4068-6033041133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B226C2-B77B-D464-2DF8-DE4A460762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9F189-2784-9255-A56E-00B7822E211B}"/>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5" name="Footer Placeholder 4">
            <a:extLst>
              <a:ext uri="{FF2B5EF4-FFF2-40B4-BE49-F238E27FC236}">
                <a16:creationId xmlns:a16="http://schemas.microsoft.com/office/drawing/2014/main" id="{459752DC-FF35-C054-838F-6700EBCA1E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DC0621-4514-7E6C-F406-3DD75AFF3588}"/>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3679313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C98B4-F577-2FAD-27F8-1F7F7F45E56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7EBBF54-8EE6-0D9D-D1CA-A938C2986D0A}"/>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584E0E-AA3A-F495-A286-A0292C51F0D1}"/>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5" name="Footer Placeholder 4">
            <a:extLst>
              <a:ext uri="{FF2B5EF4-FFF2-40B4-BE49-F238E27FC236}">
                <a16:creationId xmlns:a16="http://schemas.microsoft.com/office/drawing/2014/main" id="{2C6E220D-10CC-928B-C370-5A7786A372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281306-A545-89ED-5C89-2368AD5CCB6E}"/>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6828596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D13F-2746-4283-3A03-3EEBEA9DE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86E09B-3DFE-0FF6-FFCB-E7D999F19B3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D9CA6E-5E6C-C566-4811-E7408EF5F49B}"/>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AD0334-FC9E-87B2-BF74-09F1D7103EF9}"/>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6" name="Footer Placeholder 5">
            <a:extLst>
              <a:ext uri="{FF2B5EF4-FFF2-40B4-BE49-F238E27FC236}">
                <a16:creationId xmlns:a16="http://schemas.microsoft.com/office/drawing/2014/main" id="{5AC62742-07CE-058B-80C2-676D7F3148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91A01D-62F7-DD3F-1E63-5051A332FEB4}"/>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1942181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64A5D-E0F2-C10F-C0AF-2F6DBF484F3A}"/>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2646B2-BE08-C6FA-B244-458A425D5013}"/>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BAC6697A-639B-1805-A096-A3A5AA8F6624}"/>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16B7276-F08E-2B38-1852-9FB8813B48AA}"/>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392DBA7-CE51-F052-8307-35055108F07A}"/>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ED61BD-6486-5895-1902-356965C9A4B5}"/>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8" name="Footer Placeholder 7">
            <a:extLst>
              <a:ext uri="{FF2B5EF4-FFF2-40B4-BE49-F238E27FC236}">
                <a16:creationId xmlns:a16="http://schemas.microsoft.com/office/drawing/2014/main" id="{DB40F590-5AA8-8DE7-BEE4-2507AE4D7B6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CCA703-0661-D9CE-8B88-977A2A878CCD}"/>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3300980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95DB-7C95-2576-EB3D-A47B3669C83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3FCCFD-3ADB-1DCC-18B9-9366C85D8EC9}"/>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4" name="Footer Placeholder 3">
            <a:extLst>
              <a:ext uri="{FF2B5EF4-FFF2-40B4-BE49-F238E27FC236}">
                <a16:creationId xmlns:a16="http://schemas.microsoft.com/office/drawing/2014/main" id="{36A753CB-4881-20AE-8941-A8A67A540F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0DB9A6-B9D2-8751-52FA-B686D85AE76C}"/>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6128392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BE440B-0A61-513C-0AE4-1C0CF9D7CFA5}"/>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3" name="Footer Placeholder 2">
            <a:extLst>
              <a:ext uri="{FF2B5EF4-FFF2-40B4-BE49-F238E27FC236}">
                <a16:creationId xmlns:a16="http://schemas.microsoft.com/office/drawing/2014/main" id="{0FF82977-4D46-7325-99B2-53632DB62BB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8E6FF4-7644-CCA1-8CAB-7B773B003EB7}"/>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2208783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20B47-F435-6CE5-E4FB-32F0D9E824D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C93F11CF-EC5C-6F56-AEBF-B5815384AC8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681A0E-9BFE-3491-982D-2B699A1ABB3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4C3D341-7468-7B05-E12C-3DBA952C8487}"/>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6" name="Footer Placeholder 5">
            <a:extLst>
              <a:ext uri="{FF2B5EF4-FFF2-40B4-BE49-F238E27FC236}">
                <a16:creationId xmlns:a16="http://schemas.microsoft.com/office/drawing/2014/main" id="{403C6C69-477C-53FB-CC42-C299BD46A5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C9DC9A-C0C6-7AD5-AB65-0567AC1914C9}"/>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1902701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2EAEB-03B4-0B26-3F30-01AC33B89AB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C44E28D0-3F7A-A01B-432F-5F0C2B595F0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EF4007C1-A211-3D63-691D-E248CA966DA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573A879-9233-373B-F5B3-56B24F2CB89F}"/>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6" name="Footer Placeholder 5">
            <a:extLst>
              <a:ext uri="{FF2B5EF4-FFF2-40B4-BE49-F238E27FC236}">
                <a16:creationId xmlns:a16="http://schemas.microsoft.com/office/drawing/2014/main" id="{EC35B29A-4FB1-1B82-0A93-D1BD81FE67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E437E9-E749-1379-D874-D8CAC5A61C49}"/>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3879954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B23B1-80FB-0B75-01D0-032F352638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D3E346-AC6D-B9A4-5321-DE7643C1B53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8B7846-0999-166B-DEE5-FB035EAB59A1}"/>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5" name="Footer Placeholder 4">
            <a:extLst>
              <a:ext uri="{FF2B5EF4-FFF2-40B4-BE49-F238E27FC236}">
                <a16:creationId xmlns:a16="http://schemas.microsoft.com/office/drawing/2014/main" id="{D94C5B6C-813E-3B5B-4EF3-17CFC3D9F6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B2D04-F739-7F4D-3461-A35A7E59C64B}"/>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10042446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C7D774-F9A2-E0E5-B6DC-4037DDF09FC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0BEC19-6E47-BC9E-4034-8BC1A913BD59}"/>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86A1B1-3174-BEA1-1C1E-91BEC82607B7}"/>
              </a:ext>
            </a:extLst>
          </p:cNvPr>
          <p:cNvSpPr>
            <a:spLocks noGrp="1"/>
          </p:cNvSpPr>
          <p:nvPr>
            <p:ph type="dt" sz="half" idx="10"/>
          </p:nvPr>
        </p:nvSpPr>
        <p:spPr/>
        <p:txBody>
          <a:bodyPr/>
          <a:lstStyle/>
          <a:p>
            <a:fld id="{B2E34B1A-BA16-45FD-85DF-D43CCA470CDA}" type="datetimeFigureOut">
              <a:rPr lang="en-US" smtClean="0"/>
              <a:t>12/5/2022</a:t>
            </a:fld>
            <a:endParaRPr lang="en-US"/>
          </a:p>
        </p:txBody>
      </p:sp>
      <p:sp>
        <p:nvSpPr>
          <p:cNvPr id="5" name="Footer Placeholder 4">
            <a:extLst>
              <a:ext uri="{FF2B5EF4-FFF2-40B4-BE49-F238E27FC236}">
                <a16:creationId xmlns:a16="http://schemas.microsoft.com/office/drawing/2014/main" id="{5F37E1CF-805F-DB2C-1E4F-6E65FA7C0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328F0F-3538-5773-4AF5-06697BE67F6E}"/>
              </a:ext>
            </a:extLst>
          </p:cNvPr>
          <p:cNvSpPr>
            <a:spLocks noGrp="1"/>
          </p:cNvSpPr>
          <p:nvPr>
            <p:ph type="sldNum" sz="quarter" idx="12"/>
          </p:nvPr>
        </p:nvSpPr>
        <p:spPr/>
        <p:txBody>
          <a:bodyPr/>
          <a:lstStyle/>
          <a:p>
            <a:fld id="{20FF9E9B-2433-4D2C-8BC6-1965778CB488}" type="slidenum">
              <a:rPr lang="en-US" smtClean="0"/>
              <a:t>‹#›</a:t>
            </a:fld>
            <a:endParaRPr lang="en-US"/>
          </a:p>
        </p:txBody>
      </p:sp>
    </p:spTree>
    <p:extLst>
      <p:ext uri="{BB962C8B-B14F-4D97-AF65-F5344CB8AC3E}">
        <p14:creationId xmlns:p14="http://schemas.microsoft.com/office/powerpoint/2010/main" val="124772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8FC06-657B-4F2D-A320-95BFE26B181A}" type="datetime1">
              <a:rPr lang="en-US" smtClean="0"/>
              <a:t>12/5/2022</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EE55E8-F8E4-4D77-BFDC-EB91F184E05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3EF9E6-3C34-E75E-4879-990F095EF80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52E976-E396-3478-853D-C65B48B4D29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419B2-F17E-F599-352F-55F11393FEB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2E34B1A-BA16-45FD-85DF-D43CCA470CDA}" type="datetimeFigureOut">
              <a:rPr lang="en-US" smtClean="0"/>
              <a:t>12/5/2022</a:t>
            </a:fld>
            <a:endParaRPr lang="en-US"/>
          </a:p>
        </p:txBody>
      </p:sp>
      <p:sp>
        <p:nvSpPr>
          <p:cNvPr id="5" name="Footer Placeholder 4">
            <a:extLst>
              <a:ext uri="{FF2B5EF4-FFF2-40B4-BE49-F238E27FC236}">
                <a16:creationId xmlns:a16="http://schemas.microsoft.com/office/drawing/2014/main" id="{AFBBF396-E9E5-B0FD-2BD4-72A51057BB6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C0236C-863C-8232-3C4A-629F646E159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0FF9E9B-2433-4D2C-8BC6-1965778CB488}" type="slidenum">
              <a:rPr lang="en-US" smtClean="0"/>
              <a:t>‹#›</a:t>
            </a:fld>
            <a:endParaRPr lang="en-US"/>
          </a:p>
        </p:txBody>
      </p:sp>
    </p:spTree>
    <p:extLst>
      <p:ext uri="{BB962C8B-B14F-4D97-AF65-F5344CB8AC3E}">
        <p14:creationId xmlns:p14="http://schemas.microsoft.com/office/powerpoint/2010/main" val="3643771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2667000" y="6626"/>
            <a:ext cx="6019800" cy="1354217"/>
          </a:xfrm>
          <a:prstGeom prst="rect">
            <a:avLst/>
          </a:prstGeom>
          <a:noFill/>
          <a:ln w="19050" cap="sq" algn="ctr">
            <a:noFill/>
            <a:miter lim="800000"/>
            <a:headEnd/>
            <a:tailEnd/>
          </a:ln>
          <a:effectLst/>
        </p:spPr>
        <p:txBody>
          <a:bodyPr wrap="square">
            <a:spAutoFit/>
          </a:bodyPr>
          <a:lstStyle/>
          <a:p>
            <a:pPr marL="900113" indent="-900113" algn="ctr" eaLnBrk="1" hangingPunct="1">
              <a:tabLst>
                <a:tab pos="900113" algn="l"/>
              </a:tabLst>
              <a:defRPr/>
            </a:pPr>
            <a:r>
              <a:rPr lang="id-ID" sz="5400" b="1" dirty="0">
                <a:solidFill>
                  <a:srgbClr val="006600"/>
                </a:solidFill>
                <a:effectLst>
                  <a:outerShdw blurRad="38100" dist="38100" dir="2700000" algn="tl">
                    <a:srgbClr val="C0C0C0"/>
                  </a:outerShdw>
                </a:effectLst>
                <a:latin typeface="+mj-lt"/>
              </a:rPr>
              <a:t> </a:t>
            </a:r>
          </a:p>
          <a:p>
            <a:pPr marL="900113" indent="-900113" algn="ctr" eaLnBrk="1" hangingPunct="1">
              <a:tabLst>
                <a:tab pos="900113" algn="l"/>
              </a:tabLst>
              <a:defRPr/>
            </a:pPr>
            <a:endParaRPr lang="en-US" sz="2800" b="1" dirty="0">
              <a:solidFill>
                <a:srgbClr val="006600"/>
              </a:solidFill>
              <a:effectLst>
                <a:outerShdw blurRad="38100" dist="38100" dir="2700000" algn="tl">
                  <a:srgbClr val="C0C0C0"/>
                </a:outerShdw>
              </a:effectLst>
              <a:latin typeface="+mj-lt"/>
            </a:endParaRPr>
          </a:p>
        </p:txBody>
      </p:sp>
      <p:sp>
        <p:nvSpPr>
          <p:cNvPr id="4" name="Subtitle 2"/>
          <p:cNvSpPr txBox="1">
            <a:spLocks/>
          </p:cNvSpPr>
          <p:nvPr/>
        </p:nvSpPr>
        <p:spPr>
          <a:xfrm>
            <a:off x="3015343" y="3048000"/>
            <a:ext cx="5638800" cy="1704975"/>
          </a:xfrm>
          <a:prstGeom prst="rect">
            <a:avLst/>
          </a:prstGeom>
        </p:spPr>
        <p:txBody>
          <a:bodyPr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defRPr/>
            </a:pPr>
            <a:r>
              <a:rPr lang="en-US" sz="2000" b="1" dirty="0">
                <a:solidFill>
                  <a:srgbClr val="002060"/>
                </a:solidFill>
              </a:rPr>
              <a:t>J. Pramana  Gentur Sutapa</a:t>
            </a:r>
          </a:p>
          <a:p>
            <a:pPr marL="0" indent="0" algn="ctr">
              <a:buNone/>
              <a:defRPr/>
            </a:pPr>
            <a:endParaRPr lang="en-US" sz="2000" b="1" dirty="0">
              <a:solidFill>
                <a:srgbClr val="002060"/>
              </a:solidFill>
            </a:endParaRPr>
          </a:p>
          <a:p>
            <a:pPr marL="0" indent="0" algn="ctr">
              <a:buNone/>
              <a:defRPr/>
            </a:pPr>
            <a:r>
              <a:rPr lang="en-US" sz="2000" b="1" dirty="0">
                <a:solidFill>
                  <a:srgbClr val="002060"/>
                </a:solidFill>
              </a:rPr>
              <a:t>Universitas Gadjah Mada</a:t>
            </a:r>
          </a:p>
          <a:p>
            <a:pPr marL="0" indent="0" algn="ctr">
              <a:buNone/>
              <a:defRPr/>
            </a:pPr>
            <a:r>
              <a:rPr lang="en-US" sz="2000" b="1" dirty="0">
                <a:solidFill>
                  <a:srgbClr val="002060"/>
                </a:solidFill>
              </a:rPr>
              <a:t>Yogyakarta</a:t>
            </a:r>
          </a:p>
          <a:p>
            <a:pPr marL="0" indent="0" algn="ctr">
              <a:buNone/>
              <a:defRPr/>
            </a:pPr>
            <a:r>
              <a:rPr lang="en-US" sz="2000" b="1" dirty="0">
                <a:solidFill>
                  <a:srgbClr val="002060"/>
                </a:solidFill>
              </a:rPr>
              <a:t>2022</a:t>
            </a:r>
          </a:p>
        </p:txBody>
      </p:sp>
      <p:sp>
        <p:nvSpPr>
          <p:cNvPr id="5" name="TextBox 4">
            <a:extLst>
              <a:ext uri="{FF2B5EF4-FFF2-40B4-BE49-F238E27FC236}">
                <a16:creationId xmlns:a16="http://schemas.microsoft.com/office/drawing/2014/main" id="{89A387C5-1BBD-2C93-77B6-3399294BDEF1}"/>
              </a:ext>
            </a:extLst>
          </p:cNvPr>
          <p:cNvSpPr txBox="1"/>
          <p:nvPr/>
        </p:nvSpPr>
        <p:spPr>
          <a:xfrm>
            <a:off x="2733261" y="6019800"/>
            <a:ext cx="6228522" cy="611706"/>
          </a:xfrm>
          <a:prstGeom prst="rect">
            <a:avLst/>
          </a:prstGeom>
          <a:noFill/>
        </p:spPr>
        <p:txBody>
          <a:bodyPr wrap="square">
            <a:spAutoFit/>
          </a:bodyPr>
          <a:lstStyle/>
          <a:p>
            <a:pPr marL="342900" lvl="2" indent="-342900" algn="ctr">
              <a:buNone/>
            </a:pPr>
            <a:r>
              <a:rPr lang="id-ID" b="1" i="1" dirty="0">
                <a:solidFill>
                  <a:srgbClr val="FF0000"/>
                </a:solidFill>
              </a:rPr>
              <a:t>In Omnibus Caritas  didalam segala Hal </a:t>
            </a:r>
            <a:r>
              <a:rPr lang="en-US" b="1" i="1" dirty="0" err="1">
                <a:solidFill>
                  <a:srgbClr val="FF0000"/>
                </a:solidFill>
              </a:rPr>
              <a:t>adalah</a:t>
            </a:r>
            <a:r>
              <a:rPr lang="en-US" b="1" i="1" dirty="0">
                <a:solidFill>
                  <a:srgbClr val="FF0000"/>
                </a:solidFill>
              </a:rPr>
              <a:t> </a:t>
            </a:r>
            <a:r>
              <a:rPr lang="id-ID" b="1" i="1" dirty="0">
                <a:solidFill>
                  <a:srgbClr val="FF0000"/>
                </a:solidFill>
              </a:rPr>
              <a:t>Kecintaan</a:t>
            </a:r>
          </a:p>
          <a:p>
            <a:pPr lvl="1"/>
            <a:endParaRPr lang="id-ID" sz="1575" b="1" dirty="0">
              <a:solidFill>
                <a:schemeClr val="bg1"/>
              </a:solidFill>
            </a:endParaRPr>
          </a:p>
        </p:txBody>
      </p:sp>
      <p:sp>
        <p:nvSpPr>
          <p:cNvPr id="2" name="Slide Number Placeholder 1">
            <a:extLst>
              <a:ext uri="{FF2B5EF4-FFF2-40B4-BE49-F238E27FC236}">
                <a16:creationId xmlns:a16="http://schemas.microsoft.com/office/drawing/2014/main" id="{F1A1423A-A4C0-35AF-2DBB-FCA337376CC9}"/>
              </a:ext>
            </a:extLst>
          </p:cNvPr>
          <p:cNvSpPr>
            <a:spLocks noGrp="1"/>
          </p:cNvSpPr>
          <p:nvPr>
            <p:ph type="sldNum" sz="quarter" idx="12"/>
          </p:nvPr>
        </p:nvSpPr>
        <p:spPr/>
        <p:txBody>
          <a:bodyPr/>
          <a:lstStyle/>
          <a:p>
            <a:fld id="{EDEE55E8-F8E4-4D77-BFDC-EB91F184E052}" type="slidenum">
              <a:rPr lang="en-US" smtClean="0"/>
              <a:pPr/>
              <a:t>1</a:t>
            </a:fld>
            <a:endParaRPr lang="en-US"/>
          </a:p>
        </p:txBody>
      </p:sp>
      <p:sp>
        <p:nvSpPr>
          <p:cNvPr id="6" name="TextBox 5">
            <a:extLst>
              <a:ext uri="{FF2B5EF4-FFF2-40B4-BE49-F238E27FC236}">
                <a16:creationId xmlns:a16="http://schemas.microsoft.com/office/drawing/2014/main" id="{CF2E1A32-D673-2D6F-4385-BB6D0B0437CB}"/>
              </a:ext>
            </a:extLst>
          </p:cNvPr>
          <p:cNvSpPr txBox="1"/>
          <p:nvPr/>
        </p:nvSpPr>
        <p:spPr>
          <a:xfrm>
            <a:off x="3048000" y="1517590"/>
            <a:ext cx="5638800" cy="1200329"/>
          </a:xfrm>
          <a:prstGeom prst="rect">
            <a:avLst/>
          </a:prstGeom>
          <a:noFill/>
        </p:spPr>
        <p:txBody>
          <a:bodyPr wrap="square">
            <a:spAutoFit/>
          </a:bodyPr>
          <a:lstStyle/>
          <a:p>
            <a:pPr algn="ctr"/>
            <a:r>
              <a:rPr lang="en-US" sz="2400" b="1" i="1" cap="all" dirty="0">
                <a:solidFill>
                  <a:srgbClr val="002060"/>
                </a:solidFill>
                <a:latin typeface="TimesNewRomanPS-BoldItalicMT"/>
              </a:rPr>
              <a:t>Leadership DAN PERUBAHAN</a:t>
            </a:r>
            <a:br>
              <a:rPr lang="en-US" sz="2400" b="1" i="1" cap="all" dirty="0">
                <a:solidFill>
                  <a:srgbClr val="002060"/>
                </a:solidFill>
                <a:latin typeface="TimesNewRomanPS-BoldItalicMT"/>
              </a:rPr>
            </a:br>
            <a:r>
              <a:rPr lang="en-US" sz="2400" b="1" i="1" cap="all" dirty="0">
                <a:solidFill>
                  <a:srgbClr val="002060"/>
                </a:solidFill>
                <a:latin typeface="TimesNewRomanPS-BoldItalicMT"/>
              </a:rPr>
              <a:t>dalam </a:t>
            </a:r>
            <a:r>
              <a:rPr lang="en-US" sz="2400" b="1" i="1" cap="all" dirty="0" err="1">
                <a:solidFill>
                  <a:srgbClr val="002060"/>
                </a:solidFill>
                <a:latin typeface="TimesNewRomanPS-BoldItalicMT"/>
              </a:rPr>
              <a:t>pelaksanaan</a:t>
            </a:r>
            <a:r>
              <a:rPr lang="en-US" sz="2400" b="1" i="1" cap="all" dirty="0">
                <a:solidFill>
                  <a:srgbClr val="002060"/>
                </a:solidFill>
                <a:latin typeface="TimesNewRomanPS-BoldItalicMT"/>
              </a:rPr>
              <a:t> Program Pendidikan Tinggi</a:t>
            </a:r>
            <a:endParaRPr lang="en-US" sz="2400" dirty="0">
              <a:solidFill>
                <a:srgbClr val="002060"/>
              </a:solidFill>
            </a:endParaRPr>
          </a:p>
        </p:txBody>
      </p:sp>
    </p:spTree>
    <p:extLst>
      <p:ext uri="{BB962C8B-B14F-4D97-AF65-F5344CB8AC3E}">
        <p14:creationId xmlns:p14="http://schemas.microsoft.com/office/powerpoint/2010/main" val="157939608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EF030-A044-8170-043C-7028B082BC2E}"/>
              </a:ext>
            </a:extLst>
          </p:cNvPr>
          <p:cNvSpPr>
            <a:spLocks noGrp="1"/>
          </p:cNvSpPr>
          <p:nvPr>
            <p:ph type="title"/>
          </p:nvPr>
        </p:nvSpPr>
        <p:spPr>
          <a:xfrm>
            <a:off x="762000" y="975319"/>
            <a:ext cx="7886700" cy="1325563"/>
          </a:xfrm>
        </p:spPr>
        <p:txBody>
          <a:bodyPr/>
          <a:lstStyle/>
          <a:p>
            <a:r>
              <a:rPr lang="en-US" dirty="0" err="1">
                <a:solidFill>
                  <a:srgbClr val="FFFF00"/>
                </a:solidFill>
              </a:rPr>
              <a:t>Pemimpin</a:t>
            </a:r>
            <a:r>
              <a:rPr lang="en-US" dirty="0">
                <a:solidFill>
                  <a:srgbClr val="FFFF00"/>
                </a:solidFill>
              </a:rPr>
              <a:t> dan </a:t>
            </a:r>
            <a:r>
              <a:rPr lang="en-US" dirty="0" err="1">
                <a:solidFill>
                  <a:srgbClr val="FFFF00"/>
                </a:solidFill>
              </a:rPr>
              <a:t>Perubahan</a:t>
            </a:r>
            <a:br>
              <a:rPr lang="en-US" dirty="0">
                <a:solidFill>
                  <a:srgbClr val="FFFF00"/>
                </a:solidFill>
              </a:rPr>
            </a:br>
            <a:endParaRPr lang="en-US" dirty="0">
              <a:solidFill>
                <a:srgbClr val="FFFF00"/>
              </a:solidFill>
            </a:endParaRPr>
          </a:p>
        </p:txBody>
      </p:sp>
      <p:sp>
        <p:nvSpPr>
          <p:cNvPr id="3" name="Content Placeholder 2">
            <a:extLst>
              <a:ext uri="{FF2B5EF4-FFF2-40B4-BE49-F238E27FC236}">
                <a16:creationId xmlns:a16="http://schemas.microsoft.com/office/drawing/2014/main" id="{24672C8C-2347-3068-11F7-ACEEC965EE3E}"/>
              </a:ext>
            </a:extLst>
          </p:cNvPr>
          <p:cNvSpPr>
            <a:spLocks noGrp="1"/>
          </p:cNvSpPr>
          <p:nvPr>
            <p:ph idx="1"/>
          </p:nvPr>
        </p:nvSpPr>
        <p:spPr>
          <a:xfrm>
            <a:off x="628650" y="2218494"/>
            <a:ext cx="7886700" cy="3263504"/>
          </a:xfrm>
        </p:spPr>
        <p:txBody>
          <a:bodyPr/>
          <a:lstStyle/>
          <a:p>
            <a:r>
              <a:rPr lang="en-US" dirty="0" err="1">
                <a:solidFill>
                  <a:schemeClr val="bg1"/>
                </a:solidFill>
              </a:rPr>
              <a:t>Pemimpin</a:t>
            </a:r>
            <a:r>
              <a:rPr lang="en-US" dirty="0">
                <a:solidFill>
                  <a:schemeClr val="bg1"/>
                </a:solidFill>
              </a:rPr>
              <a:t> </a:t>
            </a:r>
            <a:r>
              <a:rPr lang="en-US" dirty="0" err="1">
                <a:solidFill>
                  <a:schemeClr val="bg1"/>
                </a:solidFill>
              </a:rPr>
              <a:t>merupakan</a:t>
            </a:r>
            <a:r>
              <a:rPr lang="en-US" dirty="0">
                <a:solidFill>
                  <a:schemeClr val="bg1"/>
                </a:solidFill>
              </a:rPr>
              <a:t> </a:t>
            </a:r>
            <a:r>
              <a:rPr lang="en-US" dirty="0">
                <a:solidFill>
                  <a:srgbClr val="FFFF00"/>
                </a:solidFill>
              </a:rPr>
              <a:t>driver </a:t>
            </a:r>
            <a:r>
              <a:rPr lang="en-US" dirty="0" err="1">
                <a:solidFill>
                  <a:srgbClr val="FFFF00"/>
                </a:solidFill>
              </a:rPr>
              <a:t>untuk</a:t>
            </a:r>
            <a:r>
              <a:rPr lang="en-US" dirty="0">
                <a:solidFill>
                  <a:srgbClr val="FFFF00"/>
                </a:solidFill>
              </a:rPr>
              <a:t> </a:t>
            </a:r>
            <a:r>
              <a:rPr lang="en-US" dirty="0" err="1">
                <a:solidFill>
                  <a:srgbClr val="FFFF00"/>
                </a:solidFill>
              </a:rPr>
              <a:t>perubahan</a:t>
            </a:r>
            <a:endParaRPr lang="en-US" dirty="0">
              <a:solidFill>
                <a:srgbClr val="FFFF00"/>
              </a:solidFill>
            </a:endParaRPr>
          </a:p>
          <a:p>
            <a:r>
              <a:rPr lang="en-US" dirty="0" err="1">
                <a:solidFill>
                  <a:srgbClr val="FFFF00"/>
                </a:solidFill>
              </a:rPr>
              <a:t>Siklus</a:t>
            </a:r>
            <a:r>
              <a:rPr lang="en-US" dirty="0">
                <a:solidFill>
                  <a:srgbClr val="FFFF00"/>
                </a:solidFill>
              </a:rPr>
              <a:t> </a:t>
            </a:r>
            <a:r>
              <a:rPr lang="en-US" dirty="0" err="1">
                <a:solidFill>
                  <a:srgbClr val="FFFF00"/>
                </a:solidFill>
              </a:rPr>
              <a:t>manajemen</a:t>
            </a:r>
            <a:r>
              <a:rPr lang="en-US" dirty="0">
                <a:solidFill>
                  <a:srgbClr val="FFFF00"/>
                </a:solidFill>
              </a:rPr>
              <a:t> normal </a:t>
            </a:r>
            <a:r>
              <a:rPr lang="en-US" dirty="0" err="1">
                <a:solidFill>
                  <a:srgbClr val="FFFF00"/>
                </a:solidFill>
              </a:rPr>
              <a:t>perlu</a:t>
            </a:r>
            <a:r>
              <a:rPr lang="en-US" dirty="0">
                <a:solidFill>
                  <a:srgbClr val="FFFF00"/>
                </a:solidFill>
              </a:rPr>
              <a:t> </a:t>
            </a:r>
            <a:r>
              <a:rPr lang="en-US" dirty="0" err="1">
                <a:solidFill>
                  <a:srgbClr val="FFFF00"/>
                </a:solidFill>
              </a:rPr>
              <a:t>dievaluasi</a:t>
            </a:r>
            <a:r>
              <a:rPr lang="en-US" dirty="0">
                <a:solidFill>
                  <a:srgbClr val="FFFF00"/>
                </a:solidFill>
              </a:rPr>
              <a:t>  </a:t>
            </a:r>
            <a:r>
              <a:rPr lang="en-US" dirty="0">
                <a:solidFill>
                  <a:schemeClr val="bg1"/>
                </a:solidFill>
              </a:rPr>
              <a:t>dan </a:t>
            </a:r>
            <a:r>
              <a:rPr lang="en-US" dirty="0" err="1">
                <a:solidFill>
                  <a:schemeClr val="bg1"/>
                </a:solidFill>
              </a:rPr>
              <a:t>dipelajari</a:t>
            </a:r>
            <a:r>
              <a:rPr lang="en-US" dirty="0">
                <a:solidFill>
                  <a:schemeClr val="bg1"/>
                </a:solidFill>
              </a:rPr>
              <a:t> </a:t>
            </a:r>
          </a:p>
          <a:p>
            <a:r>
              <a:rPr lang="en-US" dirty="0">
                <a:solidFill>
                  <a:schemeClr val="bg1"/>
                </a:solidFill>
              </a:rPr>
              <a:t>Hasil </a:t>
            </a:r>
            <a:r>
              <a:rPr lang="en-US" dirty="0" err="1">
                <a:solidFill>
                  <a:schemeClr val="bg1"/>
                </a:solidFill>
              </a:rPr>
              <a:t>evaluasi</a:t>
            </a:r>
            <a:r>
              <a:rPr lang="en-US" dirty="0">
                <a:solidFill>
                  <a:schemeClr val="bg1"/>
                </a:solidFill>
              </a:rPr>
              <a:t> </a:t>
            </a:r>
            <a:r>
              <a:rPr lang="en-US" dirty="0" err="1">
                <a:solidFill>
                  <a:schemeClr val="bg1"/>
                </a:solidFill>
              </a:rPr>
              <a:t>bisa</a:t>
            </a:r>
            <a:r>
              <a:rPr lang="en-US" dirty="0">
                <a:solidFill>
                  <a:schemeClr val="bg1"/>
                </a:solidFill>
              </a:rPr>
              <a:t> </a:t>
            </a:r>
            <a:r>
              <a:rPr lang="en-US" dirty="0" err="1">
                <a:solidFill>
                  <a:schemeClr val="bg1"/>
                </a:solidFill>
              </a:rPr>
              <a:t>menghasilkan</a:t>
            </a:r>
            <a:r>
              <a:rPr lang="en-US" dirty="0">
                <a:solidFill>
                  <a:schemeClr val="bg1"/>
                </a:solidFill>
              </a:rPr>
              <a:t> </a:t>
            </a:r>
            <a:r>
              <a:rPr lang="en-US" dirty="0" err="1">
                <a:solidFill>
                  <a:schemeClr val="bg1"/>
                </a:solidFill>
              </a:rPr>
              <a:t>berbagai</a:t>
            </a:r>
            <a:r>
              <a:rPr lang="en-US" dirty="0">
                <a:solidFill>
                  <a:schemeClr val="bg1"/>
                </a:solidFill>
              </a:rPr>
              <a:t> </a:t>
            </a:r>
            <a:r>
              <a:rPr lang="en-US" dirty="0" err="1">
                <a:solidFill>
                  <a:schemeClr val="bg1"/>
                </a:solidFill>
              </a:rPr>
              <a:t>penyesuaian</a:t>
            </a:r>
            <a:r>
              <a:rPr lang="en-US" dirty="0">
                <a:solidFill>
                  <a:schemeClr val="bg1"/>
                </a:solidFill>
              </a:rPr>
              <a:t> </a:t>
            </a:r>
            <a:r>
              <a:rPr lang="en-US" dirty="0" err="1">
                <a:solidFill>
                  <a:schemeClr val="bg1"/>
                </a:solidFill>
              </a:rPr>
              <a:t>untuk</a:t>
            </a:r>
            <a:r>
              <a:rPr lang="en-US" dirty="0">
                <a:solidFill>
                  <a:schemeClr val="bg1"/>
                </a:solidFill>
              </a:rPr>
              <a:t> </a:t>
            </a:r>
            <a:r>
              <a:rPr lang="en-US" dirty="0" err="1">
                <a:solidFill>
                  <a:schemeClr val="bg1"/>
                </a:solidFill>
              </a:rPr>
              <a:t>mencapai</a:t>
            </a:r>
            <a:r>
              <a:rPr lang="en-US" dirty="0">
                <a:solidFill>
                  <a:schemeClr val="bg1"/>
                </a:solidFill>
              </a:rPr>
              <a:t> </a:t>
            </a:r>
            <a:r>
              <a:rPr lang="en-US" dirty="0" err="1">
                <a:solidFill>
                  <a:schemeClr val="bg1"/>
                </a:solidFill>
              </a:rPr>
              <a:t>efektivitas</a:t>
            </a:r>
            <a:r>
              <a:rPr lang="en-US" dirty="0">
                <a:solidFill>
                  <a:schemeClr val="bg1"/>
                </a:solidFill>
              </a:rPr>
              <a:t> proses </a:t>
            </a:r>
            <a:r>
              <a:rPr lang="en-US" dirty="0" err="1">
                <a:solidFill>
                  <a:schemeClr val="bg1"/>
                </a:solidFill>
              </a:rPr>
              <a:t>serta</a:t>
            </a:r>
            <a:r>
              <a:rPr lang="en-US" dirty="0">
                <a:solidFill>
                  <a:schemeClr val="bg1"/>
                </a:solidFill>
              </a:rPr>
              <a:t> </a:t>
            </a:r>
            <a:r>
              <a:rPr lang="en-US" dirty="0" err="1">
                <a:solidFill>
                  <a:schemeClr val="bg1"/>
                </a:solidFill>
              </a:rPr>
              <a:t>memaksimalkan</a:t>
            </a:r>
            <a:r>
              <a:rPr lang="en-US" dirty="0">
                <a:solidFill>
                  <a:schemeClr val="bg1"/>
                </a:solidFill>
              </a:rPr>
              <a:t> </a:t>
            </a:r>
            <a:r>
              <a:rPr lang="en-US" dirty="0" err="1">
                <a:solidFill>
                  <a:schemeClr val="bg1"/>
                </a:solidFill>
              </a:rPr>
              <a:t>hasil</a:t>
            </a:r>
            <a:r>
              <a:rPr lang="en-US" dirty="0">
                <a:solidFill>
                  <a:schemeClr val="bg1"/>
                </a:solidFill>
              </a:rPr>
              <a:t> yang </a:t>
            </a:r>
            <a:r>
              <a:rPr lang="en-US" dirty="0" err="1">
                <a:solidFill>
                  <a:schemeClr val="bg1"/>
                </a:solidFill>
              </a:rPr>
              <a:t>dicapai</a:t>
            </a:r>
            <a:r>
              <a:rPr lang="en-US" dirty="0">
                <a:solidFill>
                  <a:schemeClr val="bg1"/>
                </a:solidFill>
              </a:rPr>
              <a:t>.</a:t>
            </a:r>
          </a:p>
        </p:txBody>
      </p:sp>
      <p:sp>
        <p:nvSpPr>
          <p:cNvPr id="6" name="TextBox 5">
            <a:extLst>
              <a:ext uri="{FF2B5EF4-FFF2-40B4-BE49-F238E27FC236}">
                <a16:creationId xmlns:a16="http://schemas.microsoft.com/office/drawing/2014/main" id="{22447793-221C-581D-3436-9F21D1EED43B}"/>
              </a:ext>
            </a:extLst>
          </p:cNvPr>
          <p:cNvSpPr txBox="1"/>
          <p:nvPr/>
        </p:nvSpPr>
        <p:spPr>
          <a:xfrm>
            <a:off x="1267933" y="4700920"/>
            <a:ext cx="5536240" cy="646331"/>
          </a:xfrm>
          <a:prstGeom prst="rect">
            <a:avLst/>
          </a:prstGeom>
          <a:solidFill>
            <a:schemeClr val="accent6">
              <a:lumMod val="40000"/>
              <a:lumOff val="60000"/>
            </a:schemeClr>
          </a:solidFill>
        </p:spPr>
        <p:txBody>
          <a:bodyPr wrap="square">
            <a:spAutoFit/>
          </a:bodyPr>
          <a:lstStyle/>
          <a:p>
            <a:pPr algn="ctr" defTabSz="685800"/>
            <a:r>
              <a:rPr lang="en-US" dirty="0" err="1">
                <a:solidFill>
                  <a:prstClr val="black"/>
                </a:solidFill>
                <a:latin typeface="Calibri" panose="020F0502020204030204"/>
              </a:rPr>
              <a:t>Pemimpin</a:t>
            </a:r>
            <a:r>
              <a:rPr lang="en-US" dirty="0">
                <a:solidFill>
                  <a:prstClr val="black"/>
                </a:solidFill>
                <a:latin typeface="Calibri" panose="020F0502020204030204"/>
              </a:rPr>
              <a:t> </a:t>
            </a:r>
            <a:r>
              <a:rPr lang="en-US" dirty="0" err="1">
                <a:solidFill>
                  <a:prstClr val="black"/>
                </a:solidFill>
                <a:latin typeface="Calibri" panose="020F0502020204030204"/>
              </a:rPr>
              <a:t>adalah</a:t>
            </a:r>
            <a:r>
              <a:rPr lang="en-US" dirty="0">
                <a:solidFill>
                  <a:prstClr val="black"/>
                </a:solidFill>
                <a:latin typeface="Calibri" panose="020F0502020204030204"/>
              </a:rPr>
              <a:t> </a:t>
            </a:r>
            <a:r>
              <a:rPr lang="en-US" dirty="0" err="1">
                <a:solidFill>
                  <a:prstClr val="black"/>
                </a:solidFill>
                <a:latin typeface="Calibri" panose="020F0502020204030204"/>
              </a:rPr>
              <a:t>pembelajar</a:t>
            </a:r>
            <a:r>
              <a:rPr lang="en-US" dirty="0">
                <a:solidFill>
                  <a:prstClr val="black"/>
                </a:solidFill>
                <a:latin typeface="Calibri" panose="020F0502020204030204"/>
              </a:rPr>
              <a:t>, </a:t>
            </a:r>
            <a:r>
              <a:rPr lang="en-US" dirty="0" err="1">
                <a:solidFill>
                  <a:prstClr val="black"/>
                </a:solidFill>
                <a:latin typeface="Calibri" panose="020F0502020204030204"/>
              </a:rPr>
              <a:t>bila</a:t>
            </a:r>
            <a:r>
              <a:rPr lang="en-US" dirty="0">
                <a:solidFill>
                  <a:prstClr val="black"/>
                </a:solidFill>
                <a:latin typeface="Calibri" panose="020F0502020204030204"/>
              </a:rPr>
              <a:t> </a:t>
            </a:r>
            <a:r>
              <a:rPr lang="en-US" dirty="0" err="1">
                <a:solidFill>
                  <a:prstClr val="black"/>
                </a:solidFill>
                <a:latin typeface="Calibri" panose="020F0502020204030204"/>
              </a:rPr>
              <a:t>diperlukan</a:t>
            </a:r>
            <a:r>
              <a:rPr lang="en-US" dirty="0">
                <a:solidFill>
                  <a:prstClr val="black"/>
                </a:solidFill>
                <a:latin typeface="Calibri" panose="020F0502020204030204"/>
              </a:rPr>
              <a:t> </a:t>
            </a:r>
            <a:r>
              <a:rPr lang="en-US" dirty="0" err="1">
                <a:solidFill>
                  <a:prstClr val="black"/>
                </a:solidFill>
                <a:latin typeface="Calibri" panose="020F0502020204030204"/>
              </a:rPr>
              <a:t>pemimpin</a:t>
            </a:r>
            <a:r>
              <a:rPr lang="en-US" dirty="0">
                <a:solidFill>
                  <a:prstClr val="black"/>
                </a:solidFill>
                <a:latin typeface="Calibri" panose="020F0502020204030204"/>
              </a:rPr>
              <a:t> yang </a:t>
            </a:r>
            <a:r>
              <a:rPr lang="en-US" dirty="0" err="1">
                <a:solidFill>
                  <a:prstClr val="black"/>
                </a:solidFill>
                <a:latin typeface="Calibri" panose="020F0502020204030204"/>
              </a:rPr>
              <a:t>baik</a:t>
            </a:r>
            <a:r>
              <a:rPr lang="en-US" dirty="0">
                <a:solidFill>
                  <a:prstClr val="black"/>
                </a:solidFill>
                <a:latin typeface="Calibri" panose="020F0502020204030204"/>
              </a:rPr>
              <a:t> </a:t>
            </a:r>
            <a:r>
              <a:rPr lang="en-US" dirty="0" err="1">
                <a:solidFill>
                  <a:prstClr val="black"/>
                </a:solidFill>
                <a:latin typeface="Calibri" panose="020F0502020204030204"/>
              </a:rPr>
              <a:t>memberi</a:t>
            </a:r>
            <a:r>
              <a:rPr lang="en-US" dirty="0">
                <a:solidFill>
                  <a:prstClr val="black"/>
                </a:solidFill>
                <a:latin typeface="Calibri" panose="020F0502020204030204"/>
              </a:rPr>
              <a:t> </a:t>
            </a:r>
            <a:r>
              <a:rPr lang="en-US" dirty="0" err="1">
                <a:solidFill>
                  <a:prstClr val="black"/>
                </a:solidFill>
                <a:latin typeface="Calibri" panose="020F0502020204030204"/>
              </a:rPr>
              <a:t>tugas</a:t>
            </a:r>
            <a:r>
              <a:rPr lang="en-US" dirty="0">
                <a:solidFill>
                  <a:prstClr val="black"/>
                </a:solidFill>
                <a:latin typeface="Calibri" panose="020F0502020204030204"/>
              </a:rPr>
              <a:t> pada </a:t>
            </a:r>
            <a:r>
              <a:rPr lang="en-US" dirty="0" err="1">
                <a:solidFill>
                  <a:prstClr val="black"/>
                </a:solidFill>
                <a:latin typeface="Calibri" panose="020F0502020204030204"/>
              </a:rPr>
              <a:t>dirinya</a:t>
            </a:r>
            <a:r>
              <a:rPr lang="en-US" dirty="0">
                <a:solidFill>
                  <a:prstClr val="black"/>
                </a:solidFill>
                <a:latin typeface="Calibri" panose="020F0502020204030204"/>
              </a:rPr>
              <a:t> </a:t>
            </a:r>
            <a:r>
              <a:rPr lang="en-US" dirty="0" err="1">
                <a:solidFill>
                  <a:prstClr val="black"/>
                </a:solidFill>
                <a:latin typeface="Calibri" panose="020F0502020204030204"/>
              </a:rPr>
              <a:t>sendiri</a:t>
            </a:r>
            <a:r>
              <a:rPr lang="en-US" dirty="0">
                <a:solidFill>
                  <a:prstClr val="black"/>
                </a:solidFill>
                <a:latin typeface="Calibri" panose="020F0502020204030204"/>
              </a:rPr>
              <a:t> </a:t>
            </a:r>
          </a:p>
        </p:txBody>
      </p:sp>
      <p:sp>
        <p:nvSpPr>
          <p:cNvPr id="7" name="Arrow: Down 6">
            <a:extLst>
              <a:ext uri="{FF2B5EF4-FFF2-40B4-BE49-F238E27FC236}">
                <a16:creationId xmlns:a16="http://schemas.microsoft.com/office/drawing/2014/main" id="{93BB3A6A-A3B1-F0A2-9042-FDC04A3F4CDF}"/>
              </a:ext>
            </a:extLst>
          </p:cNvPr>
          <p:cNvSpPr/>
          <p:nvPr/>
        </p:nvSpPr>
        <p:spPr>
          <a:xfrm>
            <a:off x="3436975" y="3754553"/>
            <a:ext cx="917058" cy="692844"/>
          </a:xfrm>
          <a:prstGeom prst="down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Tree>
    <p:extLst>
      <p:ext uri="{BB962C8B-B14F-4D97-AF65-F5344CB8AC3E}">
        <p14:creationId xmlns:p14="http://schemas.microsoft.com/office/powerpoint/2010/main" val="1321947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A229F-A14E-FD54-181C-65F97B347764}"/>
              </a:ext>
            </a:extLst>
          </p:cNvPr>
          <p:cNvSpPr>
            <a:spLocks noGrp="1"/>
          </p:cNvSpPr>
          <p:nvPr>
            <p:ph type="title"/>
          </p:nvPr>
        </p:nvSpPr>
        <p:spPr/>
        <p:txBody>
          <a:bodyPr/>
          <a:lstStyle/>
          <a:p>
            <a:r>
              <a:rPr lang="en-US" dirty="0">
                <a:solidFill>
                  <a:schemeClr val="bg1"/>
                </a:solidFill>
              </a:rPr>
              <a:t> </a:t>
            </a:r>
            <a:r>
              <a:rPr lang="en-US" dirty="0" err="1">
                <a:solidFill>
                  <a:schemeClr val="bg1"/>
                </a:solidFill>
              </a:rPr>
              <a:t>Pendekatan</a:t>
            </a:r>
            <a:br>
              <a:rPr lang="en-US" sz="2400" dirty="0">
                <a:solidFill>
                  <a:srgbClr val="FFFF00"/>
                </a:solidFill>
                <a:latin typeface="Arial" panose="020B0604020202020204" pitchFamily="34" charset="0"/>
                <a:cs typeface="Arial" panose="020B0604020202020204" pitchFamily="34" charset="0"/>
              </a:rPr>
            </a:br>
            <a:r>
              <a:rPr lang="en-US" b="0" i="0" u="none" strike="noStrike" baseline="0" dirty="0">
                <a:solidFill>
                  <a:srgbClr val="FFFF00"/>
                </a:solidFill>
                <a:latin typeface="Arial" panose="020B0604020202020204" pitchFamily="34" charset="0"/>
                <a:cs typeface="Arial" panose="020B0604020202020204" pitchFamily="34" charset="0"/>
              </a:rPr>
              <a:t>Adaptive Management </a:t>
            </a:r>
            <a:endParaRPr lang="en-US" dirty="0">
              <a:solidFill>
                <a:schemeClr val="bg1"/>
              </a:solidFill>
            </a:endParaRPr>
          </a:p>
        </p:txBody>
      </p:sp>
      <p:sp>
        <p:nvSpPr>
          <p:cNvPr id="3" name="Content Placeholder 2">
            <a:extLst>
              <a:ext uri="{FF2B5EF4-FFF2-40B4-BE49-F238E27FC236}">
                <a16:creationId xmlns:a16="http://schemas.microsoft.com/office/drawing/2014/main" id="{B8322D57-9C7C-67B7-00E1-DEF736B06D07}"/>
              </a:ext>
            </a:extLst>
          </p:cNvPr>
          <p:cNvSpPr>
            <a:spLocks noGrp="1"/>
          </p:cNvSpPr>
          <p:nvPr>
            <p:ph idx="1"/>
          </p:nvPr>
        </p:nvSpPr>
        <p:spPr/>
        <p:txBody>
          <a:bodyPr>
            <a:normAutofit/>
          </a:bodyPr>
          <a:lstStyle/>
          <a:p>
            <a:endParaRPr lang="en-US" sz="1350" dirty="0">
              <a:solidFill>
                <a:srgbClr val="FFFF00"/>
              </a:solidFill>
              <a:latin typeface="Arial" panose="020B0604020202020204" pitchFamily="34" charset="0"/>
              <a:cs typeface="Arial" panose="020B0604020202020204" pitchFamily="34" charset="0"/>
            </a:endParaRPr>
          </a:p>
          <a:p>
            <a:r>
              <a:rPr lang="en-US" b="0" i="0" u="none" strike="noStrike" baseline="0" dirty="0">
                <a:solidFill>
                  <a:srgbClr val="FFFF00"/>
                </a:solidFill>
                <a:latin typeface="Arial" panose="020B0604020202020204" pitchFamily="34" charset="0"/>
                <a:cs typeface="Arial" panose="020B0604020202020204" pitchFamily="34" charset="0"/>
              </a:rPr>
              <a:t>Adaptive Management  </a:t>
            </a:r>
            <a:r>
              <a:rPr lang="en-US" b="0" i="0" u="none" strike="noStrike" baseline="0" dirty="0" err="1">
                <a:solidFill>
                  <a:srgbClr val="FFFF00"/>
                </a:solidFill>
                <a:latin typeface="Arial" panose="020B0604020202020204" pitchFamily="34" charset="0"/>
                <a:cs typeface="Arial" panose="020B0604020202020204" pitchFamily="34" charset="0"/>
              </a:rPr>
              <a:t>merupakan</a:t>
            </a:r>
            <a:r>
              <a:rPr lang="en-US" b="0" i="0" u="none" strike="noStrike" baseline="0" dirty="0">
                <a:solidFill>
                  <a:srgbClr val="FFFF00"/>
                </a:solidFill>
                <a:latin typeface="Arial" panose="020B0604020202020204" pitchFamily="34" charset="0"/>
                <a:cs typeface="Arial" panose="020B0604020202020204" pitchFamily="34" charset="0"/>
              </a:rPr>
              <a:t>  proses </a:t>
            </a:r>
            <a:r>
              <a:rPr lang="en-US" b="0" i="0" u="none" strike="noStrike" baseline="0" dirty="0" err="1">
                <a:solidFill>
                  <a:srgbClr val="FFFF00"/>
                </a:solidFill>
                <a:latin typeface="Arial" panose="020B0604020202020204" pitchFamily="34" charset="0"/>
                <a:cs typeface="Arial" panose="020B0604020202020204" pitchFamily="34" charset="0"/>
              </a:rPr>
              <a:t>berulang-ulang</a:t>
            </a:r>
            <a:r>
              <a:rPr lang="en-US" b="0" i="0" u="none" strike="noStrike" baseline="0" dirty="0">
                <a:solidFill>
                  <a:srgbClr val="FFFF00"/>
                </a:solidFill>
                <a:latin typeface="Arial" panose="020B0604020202020204" pitchFamily="34" charset="0"/>
                <a:cs typeface="Arial" panose="020B0604020202020204" pitchFamily="34" charset="0"/>
              </a:rPr>
              <a:t> dan </a:t>
            </a:r>
            <a:r>
              <a:rPr lang="en-US" b="0" i="0" u="none" strike="noStrike" baseline="0" dirty="0" err="1">
                <a:solidFill>
                  <a:srgbClr val="FFFF00"/>
                </a:solidFill>
                <a:latin typeface="Arial" panose="020B0604020202020204" pitchFamily="34" charset="0"/>
                <a:cs typeface="Arial" panose="020B0604020202020204" pitchFamily="34" charset="0"/>
              </a:rPr>
              <a:t>terstruktur</a:t>
            </a:r>
            <a:r>
              <a:rPr lang="en-US" b="0" i="0" u="none" strike="noStrike" baseline="0" dirty="0">
                <a:solidFill>
                  <a:srgbClr val="FFFF00"/>
                </a:solidFill>
                <a:latin typeface="Arial" panose="020B0604020202020204" pitchFamily="34" charset="0"/>
                <a:cs typeface="Arial" panose="020B0604020202020204" pitchFamily="34" charset="0"/>
              </a:rPr>
              <a:t> agar  </a:t>
            </a:r>
            <a:r>
              <a:rPr lang="en-US" b="0" i="0" u="none" strike="noStrike" baseline="0" dirty="0" err="1">
                <a:solidFill>
                  <a:srgbClr val="FFFF00"/>
                </a:solidFill>
                <a:latin typeface="Arial" panose="020B0604020202020204" pitchFamily="34" charset="0"/>
                <a:cs typeface="Arial" panose="020B0604020202020204" pitchFamily="34" charset="0"/>
              </a:rPr>
              <a:t>dapat</a:t>
            </a:r>
            <a:r>
              <a:rPr lang="en-US" b="0" i="0" u="none" strike="noStrike" baseline="0" dirty="0">
                <a:solidFill>
                  <a:srgbClr val="FFFF00"/>
                </a:solidFill>
                <a:latin typeface="Arial" panose="020B0604020202020204" pitchFamily="34" charset="0"/>
                <a:cs typeface="Arial" panose="020B0604020202020204" pitchFamily="34" charset="0"/>
              </a:rPr>
              <a:t> </a:t>
            </a:r>
            <a:r>
              <a:rPr lang="en-US" b="0" i="0" u="none" strike="noStrike" baseline="0" dirty="0" err="1">
                <a:solidFill>
                  <a:srgbClr val="FFFF00"/>
                </a:solidFill>
                <a:latin typeface="Arial" panose="020B0604020202020204" pitchFamily="34" charset="0"/>
                <a:cs typeface="Arial" panose="020B0604020202020204" pitchFamily="34" charset="0"/>
              </a:rPr>
              <a:t>membuat</a:t>
            </a:r>
            <a:r>
              <a:rPr lang="en-US" b="0" i="0" u="none" strike="noStrike" baseline="0" dirty="0">
                <a:solidFill>
                  <a:srgbClr val="FFFF00"/>
                </a:solidFill>
                <a:latin typeface="Arial" panose="020B0604020202020204" pitchFamily="34" charset="0"/>
                <a:cs typeface="Arial" panose="020B0604020202020204" pitchFamily="34" charset="0"/>
              </a:rPr>
              <a:t> </a:t>
            </a:r>
            <a:r>
              <a:rPr lang="en-US" b="0" i="0" u="none" strike="noStrike" baseline="0" dirty="0" err="1">
                <a:solidFill>
                  <a:srgbClr val="FFFF00"/>
                </a:solidFill>
                <a:latin typeface="Arial" panose="020B0604020202020204" pitchFamily="34" charset="0"/>
                <a:cs typeface="Arial" panose="020B0604020202020204" pitchFamily="34" charset="0"/>
              </a:rPr>
              <a:t>keputusan</a:t>
            </a:r>
            <a:r>
              <a:rPr lang="en-US" b="0" i="0" u="none" strike="noStrike" baseline="0" dirty="0">
                <a:solidFill>
                  <a:srgbClr val="FFFF00"/>
                </a:solidFill>
                <a:latin typeface="Arial" panose="020B0604020202020204" pitchFamily="34" charset="0"/>
                <a:cs typeface="Arial" panose="020B0604020202020204" pitchFamily="34" charset="0"/>
              </a:rPr>
              <a:t> yang </a:t>
            </a:r>
            <a:r>
              <a:rPr lang="en-US" b="0" i="0" u="none" strike="noStrike" baseline="0" dirty="0" err="1">
                <a:solidFill>
                  <a:srgbClr val="FFFF00"/>
                </a:solidFill>
                <a:latin typeface="Arial" panose="020B0604020202020204" pitchFamily="34" charset="0"/>
                <a:cs typeface="Arial" panose="020B0604020202020204" pitchFamily="34" charset="0"/>
              </a:rPr>
              <a:t>tepat</a:t>
            </a:r>
            <a:r>
              <a:rPr lang="en-US" b="0" i="0" u="none" strike="noStrike" baseline="0" dirty="0">
                <a:solidFill>
                  <a:srgbClr val="FFFF00"/>
                </a:solidFill>
                <a:latin typeface="Arial" panose="020B0604020202020204" pitchFamily="34" charset="0"/>
                <a:cs typeface="Arial" panose="020B0604020202020204" pitchFamily="34" charset="0"/>
              </a:rPr>
              <a:t> dalam </a:t>
            </a:r>
            <a:r>
              <a:rPr lang="en-US" b="0" i="0" u="none" strike="noStrike" baseline="0" dirty="0" err="1">
                <a:solidFill>
                  <a:srgbClr val="FFFF00"/>
                </a:solidFill>
                <a:latin typeface="Arial" panose="020B0604020202020204" pitchFamily="34" charset="0"/>
                <a:cs typeface="Arial" panose="020B0604020202020204" pitchFamily="34" charset="0"/>
              </a:rPr>
              <a:t>menghadapi</a:t>
            </a:r>
            <a:r>
              <a:rPr lang="en-US" b="0" i="0" u="none" strike="noStrike" baseline="0" dirty="0">
                <a:solidFill>
                  <a:srgbClr val="FFFF00"/>
                </a:solidFill>
                <a:latin typeface="Arial" panose="020B0604020202020204" pitchFamily="34" charset="0"/>
                <a:cs typeface="Arial" panose="020B0604020202020204" pitchFamily="34" charset="0"/>
              </a:rPr>
              <a:t> </a:t>
            </a:r>
            <a:r>
              <a:rPr lang="en-US" b="0" i="0" u="none" strike="noStrike" baseline="0" dirty="0" err="1">
                <a:solidFill>
                  <a:srgbClr val="FFFF00"/>
                </a:solidFill>
                <a:latin typeface="Arial" panose="020B0604020202020204" pitchFamily="34" charset="0"/>
                <a:cs typeface="Arial" panose="020B0604020202020204" pitchFamily="34" charset="0"/>
              </a:rPr>
              <a:t>ketidakpastian</a:t>
            </a:r>
            <a:r>
              <a:rPr lang="en-US" b="0" i="0" u="none" strike="noStrike" baseline="0" dirty="0">
                <a:solidFill>
                  <a:srgbClr val="FFFF00"/>
                </a:solidFill>
                <a:latin typeface="Arial" panose="020B0604020202020204" pitchFamily="34" charset="0"/>
                <a:cs typeface="Arial" panose="020B0604020202020204" pitchFamily="34" charset="0"/>
              </a:rPr>
              <a:t>.</a:t>
            </a:r>
          </a:p>
          <a:p>
            <a:endParaRPr lang="en-US" sz="1800" dirty="0">
              <a:solidFill>
                <a:srgbClr val="FFFF00"/>
              </a:solidFill>
              <a:latin typeface="Arial" panose="020B0604020202020204" pitchFamily="34" charset="0"/>
              <a:cs typeface="Arial" panose="020B0604020202020204" pitchFamily="34" charset="0"/>
            </a:endParaRPr>
          </a:p>
          <a:p>
            <a:r>
              <a:rPr lang="en-US" dirty="0" err="1">
                <a:solidFill>
                  <a:srgbClr val="FFFF00"/>
                </a:solidFill>
                <a:latin typeface="Arial" panose="020B0604020202020204" pitchFamily="34" charset="0"/>
                <a:cs typeface="Arial" panose="020B0604020202020204" pitchFamily="34" charset="0"/>
              </a:rPr>
              <a:t>Tekanan</a:t>
            </a:r>
            <a:r>
              <a:rPr lang="en-US" dirty="0">
                <a:solidFill>
                  <a:srgbClr val="FFFF00"/>
                </a:solidFill>
                <a:latin typeface="Arial" panose="020B0604020202020204" pitchFamily="34" charset="0"/>
                <a:cs typeface="Arial" panose="020B0604020202020204" pitchFamily="34" charset="0"/>
              </a:rPr>
              <a:t> dalam </a:t>
            </a:r>
            <a:r>
              <a:rPr lang="en-US" dirty="0" err="1">
                <a:solidFill>
                  <a:srgbClr val="FFFF00"/>
                </a:solidFill>
                <a:latin typeface="Arial" panose="020B0604020202020204" pitchFamily="34" charset="0"/>
                <a:cs typeface="Arial" panose="020B0604020202020204" pitchFamily="34" charset="0"/>
              </a:rPr>
              <a:t>menggunakan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pendekatan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manajemen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adaptif</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terletak</a:t>
            </a:r>
            <a:r>
              <a:rPr lang="en-US" dirty="0">
                <a:solidFill>
                  <a:srgbClr val="FFFF00"/>
                </a:solidFill>
                <a:latin typeface="Arial" panose="020B0604020202020204" pitchFamily="34" charset="0"/>
                <a:cs typeface="Arial" panose="020B0604020202020204" pitchFamily="34" charset="0"/>
              </a:rPr>
              <a:t> dalam </a:t>
            </a:r>
            <a:r>
              <a:rPr lang="en-US" dirty="0" err="1">
                <a:solidFill>
                  <a:srgbClr val="FFFF00"/>
                </a:solidFill>
                <a:latin typeface="Arial" panose="020B0604020202020204" pitchFamily="34" charset="0"/>
                <a:cs typeface="Arial" panose="020B0604020202020204" pitchFamily="34" charset="0"/>
              </a:rPr>
              <a:t>menemukan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keseimbangan</a:t>
            </a:r>
            <a:r>
              <a:rPr lang="en-US" dirty="0">
                <a:solidFill>
                  <a:srgbClr val="FFFF00"/>
                </a:solidFill>
                <a:latin typeface="Arial" panose="020B0604020202020204" pitchFamily="34" charset="0"/>
                <a:cs typeface="Arial" panose="020B0604020202020204" pitchFamily="34" charset="0"/>
              </a:rPr>
              <a:t> yang </a:t>
            </a:r>
            <a:r>
              <a:rPr lang="en-US" dirty="0" err="1">
                <a:solidFill>
                  <a:srgbClr val="FFFF00"/>
                </a:solidFill>
                <a:latin typeface="Arial" panose="020B0604020202020204" pitchFamily="34" charset="0"/>
                <a:cs typeface="Arial" panose="020B0604020202020204" pitchFamily="34" charset="0"/>
              </a:rPr>
              <a:t>tepat</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antara</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memperoleh</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pengetahuan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untuk</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meningkatkan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manajemen</a:t>
            </a:r>
            <a:r>
              <a:rPr lang="en-US" dirty="0">
                <a:solidFill>
                  <a:srgbClr val="FFFF00"/>
                </a:solidFill>
                <a:latin typeface="Arial" panose="020B0604020202020204" pitchFamily="34" charset="0"/>
                <a:cs typeface="Arial" panose="020B0604020202020204" pitchFamily="34" charset="0"/>
              </a:rPr>
              <a:t> di masa </a:t>
            </a:r>
            <a:r>
              <a:rPr lang="en-US" dirty="0" err="1">
                <a:solidFill>
                  <a:srgbClr val="FFFF00"/>
                </a:solidFill>
                <a:latin typeface="Arial" panose="020B0604020202020204" pitchFamily="34" charset="0"/>
                <a:cs typeface="Arial" panose="020B0604020202020204" pitchFamily="34" charset="0"/>
              </a:rPr>
              <a:t>depan</a:t>
            </a:r>
            <a:r>
              <a:rPr lang="en-US" dirty="0">
                <a:solidFill>
                  <a:srgbClr val="FFFF00"/>
                </a:solidFill>
                <a:latin typeface="Arial" panose="020B0604020202020204" pitchFamily="34" charset="0"/>
                <a:cs typeface="Arial" panose="020B0604020202020204" pitchFamily="34" charset="0"/>
              </a:rPr>
              <a:t> dan </a:t>
            </a:r>
            <a:r>
              <a:rPr lang="en-US" dirty="0" err="1">
                <a:solidFill>
                  <a:srgbClr val="FFFF00"/>
                </a:solidFill>
                <a:latin typeface="Arial" panose="020B0604020202020204" pitchFamily="34" charset="0"/>
                <a:cs typeface="Arial" panose="020B0604020202020204" pitchFamily="34" charset="0"/>
              </a:rPr>
              <a:t>mencapai</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hasil</a:t>
            </a:r>
            <a:r>
              <a:rPr lang="en-US" dirty="0">
                <a:solidFill>
                  <a:srgbClr val="FFFF00"/>
                </a:solidFill>
                <a:latin typeface="Arial" panose="020B0604020202020204" pitchFamily="34" charset="0"/>
                <a:cs typeface="Arial" panose="020B0604020202020204" pitchFamily="34" charset="0"/>
              </a:rPr>
              <a:t> yang </a:t>
            </a:r>
            <a:r>
              <a:rPr lang="en-US" dirty="0" err="1">
                <a:solidFill>
                  <a:srgbClr val="FFFF00"/>
                </a:solidFill>
                <a:latin typeface="Arial" panose="020B0604020202020204" pitchFamily="34" charset="0"/>
                <a:cs typeface="Arial" panose="020B0604020202020204" pitchFamily="34" charset="0"/>
              </a:rPr>
              <a:t>terbaik</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dengan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pengetahuan</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saat</a:t>
            </a:r>
            <a:r>
              <a:rPr lang="en-US" dirty="0">
                <a:solidFill>
                  <a:srgbClr val="FFFF00"/>
                </a:solidFill>
                <a:latin typeface="Arial" panose="020B0604020202020204" pitchFamily="34" charset="0"/>
                <a:cs typeface="Arial" panose="020B0604020202020204" pitchFamily="34" charset="0"/>
              </a:rPr>
              <a:t> </a:t>
            </a:r>
            <a:r>
              <a:rPr lang="en-US" dirty="0" err="1">
                <a:solidFill>
                  <a:srgbClr val="FFFF00"/>
                </a:solidFill>
                <a:latin typeface="Arial" panose="020B0604020202020204" pitchFamily="34" charset="0"/>
                <a:cs typeface="Arial" panose="020B0604020202020204" pitchFamily="34" charset="0"/>
              </a:rPr>
              <a:t>ini</a:t>
            </a:r>
            <a:r>
              <a:rPr lang="en-US" dirty="0">
                <a:solidFill>
                  <a:srgbClr val="FFFF00"/>
                </a:solidFill>
                <a:latin typeface="Arial" panose="020B0604020202020204" pitchFamily="34" charset="0"/>
                <a:cs typeface="Arial" panose="020B0604020202020204" pitchFamily="34" charset="0"/>
              </a:rPr>
              <a:t> </a:t>
            </a:r>
          </a:p>
          <a:p>
            <a:pPr marL="0" indent="0">
              <a:buNone/>
            </a:pPr>
            <a:r>
              <a:rPr lang="en-US" sz="1350" dirty="0">
                <a:solidFill>
                  <a:srgbClr val="FFFF00"/>
                </a:solidFill>
                <a:latin typeface="Arial" panose="020B0604020202020204" pitchFamily="34" charset="0"/>
                <a:cs typeface="Arial" panose="020B0604020202020204" pitchFamily="34" charset="0"/>
              </a:rPr>
              <a:t>     (Allan &amp; </a:t>
            </a:r>
            <a:r>
              <a:rPr lang="en-US" sz="1350" dirty="0" err="1">
                <a:solidFill>
                  <a:srgbClr val="FFFF00"/>
                </a:solidFill>
                <a:latin typeface="Arial" panose="020B0604020202020204" pitchFamily="34" charset="0"/>
                <a:cs typeface="Arial" panose="020B0604020202020204" pitchFamily="34" charset="0"/>
              </a:rPr>
              <a:t>Stankey</a:t>
            </a:r>
            <a:r>
              <a:rPr lang="en-US" sz="1350" dirty="0">
                <a:solidFill>
                  <a:srgbClr val="FFFF00"/>
                </a:solidFill>
                <a:latin typeface="Arial" panose="020B0604020202020204" pitchFamily="34" charset="0"/>
                <a:cs typeface="Arial" panose="020B0604020202020204" pitchFamily="34" charset="0"/>
              </a:rPr>
              <a:t> 2009).</a:t>
            </a:r>
          </a:p>
        </p:txBody>
      </p:sp>
    </p:spTree>
    <p:extLst>
      <p:ext uri="{BB962C8B-B14F-4D97-AF65-F5344CB8AC3E}">
        <p14:creationId xmlns:p14="http://schemas.microsoft.com/office/powerpoint/2010/main" val="127719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8A9406-2FCD-3254-2914-F7FF867DA334}"/>
              </a:ext>
            </a:extLst>
          </p:cNvPr>
          <p:cNvSpPr>
            <a:spLocks noGrp="1"/>
          </p:cNvSpPr>
          <p:nvPr>
            <p:ph idx="1"/>
          </p:nvPr>
        </p:nvSpPr>
        <p:spPr/>
        <p:txBody>
          <a:bodyPr/>
          <a:lstStyle/>
          <a:p>
            <a:endParaRPr lang="en-US" dirty="0"/>
          </a:p>
        </p:txBody>
      </p:sp>
      <p:pic>
        <p:nvPicPr>
          <p:cNvPr id="4" name="Content Placeholder 3">
            <a:extLst>
              <a:ext uri="{FF2B5EF4-FFF2-40B4-BE49-F238E27FC236}">
                <a16:creationId xmlns:a16="http://schemas.microsoft.com/office/drawing/2014/main" id="{658A6E7E-32C6-828A-5E35-ED95C1BC8162}"/>
              </a:ext>
            </a:extLst>
          </p:cNvPr>
          <p:cNvPicPr>
            <a:picLocks noChangeAspect="1"/>
          </p:cNvPicPr>
          <p:nvPr/>
        </p:nvPicPr>
        <p:blipFill>
          <a:blip r:embed="rId2"/>
          <a:stretch>
            <a:fillRect/>
          </a:stretch>
        </p:blipFill>
        <p:spPr>
          <a:xfrm>
            <a:off x="1479192" y="1671323"/>
            <a:ext cx="5810032" cy="3674844"/>
          </a:xfrm>
          <a:prstGeom prst="rect">
            <a:avLst/>
          </a:prstGeom>
        </p:spPr>
      </p:pic>
    </p:spTree>
    <p:extLst>
      <p:ext uri="{BB962C8B-B14F-4D97-AF65-F5344CB8AC3E}">
        <p14:creationId xmlns:p14="http://schemas.microsoft.com/office/powerpoint/2010/main" val="637344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CA5EA8A0-2DC9-9606-F869-DF66F2532226}"/>
              </a:ext>
            </a:extLst>
          </p:cNvPr>
          <p:cNvSpPr>
            <a:spLocks noGrp="1"/>
          </p:cNvSpPr>
          <p:nvPr>
            <p:ph type="title"/>
          </p:nvPr>
        </p:nvSpPr>
        <p:spPr>
          <a:xfrm>
            <a:off x="584791" y="1525800"/>
            <a:ext cx="6172200" cy="857250"/>
          </a:xfrm>
        </p:spPr>
        <p:txBody>
          <a:bodyPr>
            <a:normAutofit/>
          </a:bodyPr>
          <a:lstStyle/>
          <a:p>
            <a:pPr algn="l"/>
            <a:r>
              <a:rPr lang="en-US" altLang="en-US" dirty="0">
                <a:solidFill>
                  <a:srgbClr val="FFC000"/>
                </a:solidFill>
              </a:rPr>
              <a:t>BAGAIMANA PERAN PIMPINAN  </a:t>
            </a:r>
            <a:endParaRPr lang="en-ID" altLang="en-US" dirty="0">
              <a:solidFill>
                <a:srgbClr val="FFC000"/>
              </a:solidFill>
            </a:endParaRPr>
          </a:p>
        </p:txBody>
      </p:sp>
      <p:sp>
        <p:nvSpPr>
          <p:cNvPr id="45059" name="Content Placeholder 2">
            <a:extLst>
              <a:ext uri="{FF2B5EF4-FFF2-40B4-BE49-F238E27FC236}">
                <a16:creationId xmlns:a16="http://schemas.microsoft.com/office/drawing/2014/main" id="{DB1EF1D6-3F23-F7BE-910C-EA8295A8F9D3}"/>
              </a:ext>
            </a:extLst>
          </p:cNvPr>
          <p:cNvSpPr>
            <a:spLocks noGrp="1"/>
          </p:cNvSpPr>
          <p:nvPr>
            <p:ph idx="1"/>
          </p:nvPr>
        </p:nvSpPr>
        <p:spPr>
          <a:xfrm>
            <a:off x="584791" y="2143348"/>
            <a:ext cx="6172200" cy="3394472"/>
          </a:xfrm>
        </p:spPr>
        <p:txBody>
          <a:bodyPr/>
          <a:lstStyle/>
          <a:p>
            <a:pPr marL="289322" indent="-289322">
              <a:buFont typeface="Calibri" panose="020F0502020204030204" pitchFamily="34" charset="0"/>
              <a:buAutoNum type="arabicPeriod"/>
            </a:pPr>
            <a:r>
              <a:rPr lang="en-US" altLang="en-US" dirty="0">
                <a:solidFill>
                  <a:schemeClr val="bg1"/>
                </a:solidFill>
              </a:rPr>
              <a:t>MEMBERIKAN PENJELASAN MANFAAT PERUBAHAN </a:t>
            </a:r>
          </a:p>
          <a:p>
            <a:pPr marL="289322" indent="-289322">
              <a:buFont typeface="Calibri" panose="020F0502020204030204" pitchFamily="34" charset="0"/>
              <a:buAutoNum type="arabicPeriod"/>
            </a:pPr>
            <a:r>
              <a:rPr lang="en-US" altLang="en-US" dirty="0">
                <a:solidFill>
                  <a:schemeClr val="bg1"/>
                </a:solidFill>
              </a:rPr>
              <a:t>MEMBERIKAN DORONGAN UNTUK PERUBAHAN </a:t>
            </a:r>
          </a:p>
          <a:p>
            <a:pPr marL="289322" indent="-289322">
              <a:buFont typeface="Calibri" panose="020F0502020204030204" pitchFamily="34" charset="0"/>
              <a:buAutoNum type="arabicPeriod"/>
            </a:pPr>
            <a:r>
              <a:rPr lang="en-US" altLang="en-US" dirty="0">
                <a:solidFill>
                  <a:schemeClr val="bg1"/>
                </a:solidFill>
              </a:rPr>
              <a:t>MEMBERIKAN PANDUAN PROSES PARUBAHAN </a:t>
            </a:r>
            <a:endParaRPr lang="en-ID" altLang="en-US" dirty="0">
              <a:solidFill>
                <a:schemeClr val="bg1"/>
              </a:solidFill>
            </a:endParaRPr>
          </a:p>
        </p:txBody>
      </p:sp>
      <p:sp>
        <p:nvSpPr>
          <p:cNvPr id="3" name="TextBox 2">
            <a:extLst>
              <a:ext uri="{FF2B5EF4-FFF2-40B4-BE49-F238E27FC236}">
                <a16:creationId xmlns:a16="http://schemas.microsoft.com/office/drawing/2014/main" id="{18B84560-4030-CB0F-A795-0E3B588610E1}"/>
              </a:ext>
            </a:extLst>
          </p:cNvPr>
          <p:cNvSpPr txBox="1"/>
          <p:nvPr/>
        </p:nvSpPr>
        <p:spPr>
          <a:xfrm>
            <a:off x="1815177" y="3629262"/>
            <a:ext cx="5513646" cy="1252331"/>
          </a:xfrm>
          <a:prstGeom prst="rect">
            <a:avLst/>
          </a:prstGeom>
          <a:noFill/>
        </p:spPr>
        <p:txBody>
          <a:bodyPr wrap="square">
            <a:spAutoFit/>
          </a:bodyPr>
          <a:lstStyle/>
          <a:p>
            <a:pPr defTabSz="685800">
              <a:defRPr/>
            </a:pPr>
            <a:r>
              <a:rPr lang="en-US" altLang="en-US" sz="2250" u="sng" dirty="0">
                <a:solidFill>
                  <a:srgbClr val="FFC000"/>
                </a:solidFill>
                <a:latin typeface="Calibri" panose="020F0502020204030204"/>
              </a:rPr>
              <a:t>Why Change is Difficult?</a:t>
            </a:r>
          </a:p>
          <a:p>
            <a:pPr marL="342900" lvl="1" defTabSz="685800">
              <a:defRPr/>
            </a:pPr>
            <a:r>
              <a:rPr lang="en-US" altLang="en-US" sz="2250" dirty="0" err="1">
                <a:solidFill>
                  <a:srgbClr val="FFC000"/>
                </a:solidFill>
                <a:latin typeface="Calibri" panose="020F0502020204030204"/>
              </a:rPr>
              <a:t>Juran</a:t>
            </a:r>
            <a:r>
              <a:rPr lang="en-US" altLang="en-US" sz="2250" dirty="0">
                <a:solidFill>
                  <a:srgbClr val="FFC000"/>
                </a:solidFill>
                <a:latin typeface="Calibri" panose="020F0502020204030204"/>
              </a:rPr>
              <a:t> describes organizational change as </a:t>
            </a:r>
          </a:p>
          <a:p>
            <a:pPr marL="1277663" lvl="8" defTabSz="685800">
              <a:defRPr/>
            </a:pPr>
            <a:r>
              <a:rPr lang="en-US" altLang="en-US" sz="3038" dirty="0">
                <a:solidFill>
                  <a:srgbClr val="FFC000"/>
                </a:solidFill>
                <a:latin typeface="Calibri" panose="020F0502020204030204"/>
              </a:rPr>
              <a:t>“Clash between Cultures”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B33FFF9A-9634-B0E1-3B41-E809D6E0BF2B}"/>
              </a:ext>
            </a:extLst>
          </p:cNvPr>
          <p:cNvSpPr>
            <a:spLocks noGrp="1"/>
          </p:cNvSpPr>
          <p:nvPr>
            <p:ph type="title"/>
          </p:nvPr>
        </p:nvSpPr>
        <p:spPr/>
        <p:txBody>
          <a:bodyPr/>
          <a:lstStyle/>
          <a:p>
            <a:pPr eaLnBrk="1" hangingPunct="1"/>
            <a:r>
              <a:rPr lang="id-ID" altLang="en-US">
                <a:solidFill>
                  <a:srgbClr val="FFC000"/>
                </a:solidFill>
              </a:rPr>
              <a:t>FUNGSI UTAMA PIMPINAN</a:t>
            </a:r>
          </a:p>
        </p:txBody>
      </p:sp>
      <p:sp>
        <p:nvSpPr>
          <p:cNvPr id="24579" name="Content Placeholder 2">
            <a:extLst>
              <a:ext uri="{FF2B5EF4-FFF2-40B4-BE49-F238E27FC236}">
                <a16:creationId xmlns:a16="http://schemas.microsoft.com/office/drawing/2014/main" id="{A7F53498-9186-0497-40C3-1252A51B3677}"/>
              </a:ext>
            </a:extLst>
          </p:cNvPr>
          <p:cNvSpPr>
            <a:spLocks noGrp="1"/>
          </p:cNvSpPr>
          <p:nvPr>
            <p:ph idx="1"/>
          </p:nvPr>
        </p:nvSpPr>
        <p:spPr/>
        <p:txBody>
          <a:bodyPr/>
          <a:lstStyle/>
          <a:p>
            <a:pPr algn="ctr" eaLnBrk="1" hangingPunct="1"/>
            <a:r>
              <a:rPr lang="id-ID" altLang="en-US" dirty="0">
                <a:solidFill>
                  <a:schemeClr val="accent2">
                    <a:lumMod val="40000"/>
                    <a:lumOff val="60000"/>
                  </a:schemeClr>
                </a:solidFill>
              </a:rPr>
              <a:t>Salah satu fungsi utama seorang pimpinan adalah menggerakan staf agar bisa mengeluarkan semua potensi yang dimiliki untuk tercapainya tujuan bersama (tujuan institusi). </a:t>
            </a:r>
          </a:p>
          <a:p>
            <a:pPr algn="ctr" eaLnBrk="1" hangingPunct="1"/>
            <a:r>
              <a:rPr lang="id-ID" altLang="en-US" dirty="0">
                <a:solidFill>
                  <a:schemeClr val="accent2">
                    <a:lumMod val="40000"/>
                    <a:lumOff val="60000"/>
                  </a:schemeClr>
                </a:solidFill>
              </a:rPr>
              <a:t>Pemimpin harus mengawal secara aktif perubahan institusi </a:t>
            </a:r>
          </a:p>
          <a:p>
            <a:pPr eaLnBrk="1" hangingPunct="1"/>
            <a:endParaRPr lang="id-ID" altLang="en-US" dirty="0"/>
          </a:p>
        </p:txBody>
      </p:sp>
      <p:sp>
        <p:nvSpPr>
          <p:cNvPr id="4" name="Content Placeholder 2">
            <a:extLst>
              <a:ext uri="{FF2B5EF4-FFF2-40B4-BE49-F238E27FC236}">
                <a16:creationId xmlns:a16="http://schemas.microsoft.com/office/drawing/2014/main" id="{B60A06D5-0D3A-0307-0D0B-F11C4C649788}"/>
              </a:ext>
            </a:extLst>
          </p:cNvPr>
          <p:cNvSpPr txBox="1">
            <a:spLocks/>
          </p:cNvSpPr>
          <p:nvPr/>
        </p:nvSpPr>
        <p:spPr>
          <a:xfrm>
            <a:off x="750925" y="4124326"/>
            <a:ext cx="7886700" cy="160258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buNone/>
              <a:defRPr/>
            </a:pPr>
            <a:r>
              <a:rPr lang="en-US" sz="2100" dirty="0">
                <a:solidFill>
                  <a:srgbClr val="FFFF00"/>
                </a:solidFill>
                <a:latin typeface="Calibri" panose="020F0502020204030204"/>
              </a:rPr>
              <a:t>Dalam </a:t>
            </a:r>
            <a:r>
              <a:rPr lang="en-US" sz="2100" dirty="0" err="1">
                <a:solidFill>
                  <a:srgbClr val="FFFF00"/>
                </a:solidFill>
                <a:latin typeface="Calibri" panose="020F0502020204030204"/>
              </a:rPr>
              <a:t>perkembangan</a:t>
            </a:r>
            <a:r>
              <a:rPr lang="en-US" sz="2100" dirty="0">
                <a:solidFill>
                  <a:srgbClr val="FFFF00"/>
                </a:solidFill>
                <a:latin typeface="Calibri" panose="020F0502020204030204"/>
              </a:rPr>
              <a:t> </a:t>
            </a:r>
            <a:r>
              <a:rPr lang="en-US" sz="2100" dirty="0" err="1">
                <a:solidFill>
                  <a:srgbClr val="FFFF00"/>
                </a:solidFill>
                <a:latin typeface="Calibri" panose="020F0502020204030204"/>
              </a:rPr>
              <a:t>Institusi</a:t>
            </a:r>
            <a:r>
              <a:rPr lang="en-US" sz="2100" dirty="0">
                <a:solidFill>
                  <a:srgbClr val="FFFF00"/>
                </a:solidFill>
                <a:latin typeface="Calibri" panose="020F0502020204030204"/>
              </a:rPr>
              <a:t>  </a:t>
            </a:r>
            <a:r>
              <a:rPr lang="en-US" sz="2100" dirty="0" err="1">
                <a:solidFill>
                  <a:srgbClr val="FFFF00"/>
                </a:solidFill>
                <a:latin typeface="Calibri" panose="020F0502020204030204"/>
              </a:rPr>
              <a:t>diperlukan</a:t>
            </a:r>
            <a:r>
              <a:rPr lang="en-US" sz="2100" dirty="0">
                <a:solidFill>
                  <a:srgbClr val="FFFF00"/>
                </a:solidFill>
                <a:latin typeface="Calibri" panose="020F0502020204030204"/>
              </a:rPr>
              <a:t> </a:t>
            </a:r>
          </a:p>
          <a:p>
            <a:pPr marL="385763" indent="-385763" defTabSz="685800">
              <a:spcBef>
                <a:spcPts val="750"/>
              </a:spcBef>
              <a:buFont typeface="+mj-lt"/>
              <a:buAutoNum type="arabicPeriod"/>
              <a:defRPr/>
            </a:pPr>
            <a:r>
              <a:rPr lang="en-US" sz="2100" dirty="0" err="1">
                <a:solidFill>
                  <a:srgbClr val="FFFF00"/>
                </a:solidFill>
                <a:latin typeface="Calibri" panose="020F0502020204030204"/>
              </a:rPr>
              <a:t>Kepemimpinan</a:t>
            </a:r>
            <a:r>
              <a:rPr lang="en-US" sz="2100" dirty="0">
                <a:solidFill>
                  <a:srgbClr val="FFFF00"/>
                </a:solidFill>
                <a:latin typeface="Calibri" panose="020F0502020204030204"/>
              </a:rPr>
              <a:t> yang </a:t>
            </a:r>
            <a:r>
              <a:rPr lang="en-US" sz="2100" dirty="0" err="1">
                <a:solidFill>
                  <a:srgbClr val="FFFF00"/>
                </a:solidFill>
                <a:latin typeface="Calibri" panose="020F0502020204030204"/>
              </a:rPr>
              <a:t>baik</a:t>
            </a:r>
            <a:endParaRPr lang="en-US" sz="2100" dirty="0">
              <a:solidFill>
                <a:srgbClr val="FFFF00"/>
              </a:solidFill>
              <a:latin typeface="Calibri" panose="020F0502020204030204"/>
            </a:endParaRPr>
          </a:p>
          <a:p>
            <a:pPr marL="385763" indent="-385763" defTabSz="685800">
              <a:spcBef>
                <a:spcPts val="750"/>
              </a:spcBef>
              <a:buFont typeface="+mj-lt"/>
              <a:buAutoNum type="arabicPeriod"/>
              <a:defRPr/>
            </a:pPr>
            <a:r>
              <a:rPr lang="en-US" sz="2100" dirty="0" err="1">
                <a:solidFill>
                  <a:srgbClr val="FFFF00"/>
                </a:solidFill>
                <a:latin typeface="Calibri" panose="020F0502020204030204"/>
              </a:rPr>
              <a:t>Pemimpin</a:t>
            </a:r>
            <a:r>
              <a:rPr lang="en-US" sz="2100" dirty="0">
                <a:solidFill>
                  <a:srgbClr val="FFFF00"/>
                </a:solidFill>
                <a:latin typeface="Calibri" panose="020F0502020204030204"/>
              </a:rPr>
              <a:t> yang </a:t>
            </a:r>
            <a:r>
              <a:rPr lang="en-US" sz="2100" dirty="0" err="1">
                <a:solidFill>
                  <a:srgbClr val="FFFF00"/>
                </a:solidFill>
                <a:latin typeface="Calibri" panose="020F0502020204030204"/>
              </a:rPr>
              <a:t>baik</a:t>
            </a:r>
            <a:endParaRPr lang="en-US" sz="2100" dirty="0">
              <a:solidFill>
                <a:srgbClr val="FFFF00"/>
              </a:solidFill>
              <a:latin typeface="Calibri" panose="020F0502020204030204"/>
            </a:endParaRPr>
          </a:p>
          <a:p>
            <a:pPr marL="385763" indent="-385763" defTabSz="685800">
              <a:spcBef>
                <a:spcPts val="750"/>
              </a:spcBef>
              <a:buFont typeface="+mj-lt"/>
              <a:buAutoNum type="arabicPeriod"/>
              <a:defRPr/>
            </a:pPr>
            <a:r>
              <a:rPr lang="en-US" sz="2100" dirty="0" err="1">
                <a:solidFill>
                  <a:srgbClr val="FFFF00"/>
                </a:solidFill>
                <a:latin typeface="Calibri" panose="020F0502020204030204"/>
              </a:rPr>
              <a:t>Pemimpin</a:t>
            </a:r>
            <a:r>
              <a:rPr lang="en-US" sz="2100" dirty="0">
                <a:solidFill>
                  <a:srgbClr val="FFFF00"/>
                </a:solidFill>
                <a:latin typeface="Calibri" panose="020F0502020204030204"/>
              </a:rPr>
              <a:t> </a:t>
            </a:r>
            <a:r>
              <a:rPr lang="en-US" sz="2100" dirty="0" err="1">
                <a:solidFill>
                  <a:srgbClr val="FFFF00"/>
                </a:solidFill>
                <a:latin typeface="Calibri" panose="020F0502020204030204"/>
              </a:rPr>
              <a:t>mutu</a:t>
            </a:r>
            <a:endParaRPr lang="en-US" sz="2100" dirty="0">
              <a:solidFill>
                <a:srgbClr val="FFFF00"/>
              </a:solidFill>
              <a:latin typeface="Calibri" panose="020F050202020403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4A4C5A7-0BA3-2EFF-B1B6-8C14F99D6FF0}"/>
              </a:ext>
            </a:extLst>
          </p:cNvPr>
          <p:cNvSpPr/>
          <p:nvPr/>
        </p:nvSpPr>
        <p:spPr>
          <a:xfrm>
            <a:off x="1531089" y="3291912"/>
            <a:ext cx="5837274" cy="133571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highlight>
                <a:srgbClr val="FFFF00"/>
              </a:highlight>
              <a:latin typeface="Calibri" panose="020F0502020204030204"/>
            </a:endParaRPr>
          </a:p>
        </p:txBody>
      </p:sp>
      <p:sp>
        <p:nvSpPr>
          <p:cNvPr id="27650" name="Title 1">
            <a:extLst>
              <a:ext uri="{FF2B5EF4-FFF2-40B4-BE49-F238E27FC236}">
                <a16:creationId xmlns:a16="http://schemas.microsoft.com/office/drawing/2014/main" id="{99E793AA-D584-889A-690C-CC581D48A424}"/>
              </a:ext>
            </a:extLst>
          </p:cNvPr>
          <p:cNvSpPr>
            <a:spLocks noGrp="1"/>
          </p:cNvSpPr>
          <p:nvPr>
            <p:ph type="title"/>
          </p:nvPr>
        </p:nvSpPr>
        <p:spPr/>
        <p:txBody>
          <a:bodyPr>
            <a:normAutofit/>
          </a:bodyPr>
          <a:lstStyle/>
          <a:p>
            <a:pPr eaLnBrk="1" hangingPunct="1">
              <a:defRPr/>
            </a:pPr>
            <a:r>
              <a:rPr lang="id-ID" sz="2400" dirty="0">
                <a:solidFill>
                  <a:srgbClr val="FFC000"/>
                </a:solidFill>
              </a:rPr>
              <a:t>CAPAIAN INSTITUSI</a:t>
            </a:r>
            <a:r>
              <a:rPr lang="en-US" sz="2400" dirty="0">
                <a:solidFill>
                  <a:srgbClr val="FFC000"/>
                </a:solidFill>
              </a:rPr>
              <a:t> </a:t>
            </a:r>
            <a:r>
              <a:rPr lang="id-ID" sz="2400" dirty="0">
                <a:solidFill>
                  <a:srgbClr val="FFC000"/>
                </a:solidFill>
              </a:rPr>
              <a:t> ADALAH CAPAIAN  KOLEKTIF</a:t>
            </a:r>
          </a:p>
        </p:txBody>
      </p:sp>
      <p:sp>
        <p:nvSpPr>
          <p:cNvPr id="26627" name="Content Placeholder 2">
            <a:extLst>
              <a:ext uri="{FF2B5EF4-FFF2-40B4-BE49-F238E27FC236}">
                <a16:creationId xmlns:a16="http://schemas.microsoft.com/office/drawing/2014/main" id="{6224ACE5-9E6D-A686-F80D-D6D8BE22AB43}"/>
              </a:ext>
            </a:extLst>
          </p:cNvPr>
          <p:cNvSpPr>
            <a:spLocks noGrp="1"/>
          </p:cNvSpPr>
          <p:nvPr>
            <p:ph idx="1"/>
          </p:nvPr>
        </p:nvSpPr>
        <p:spPr>
          <a:xfrm>
            <a:off x="628650" y="2324543"/>
            <a:ext cx="7886700" cy="3165429"/>
          </a:xfrm>
        </p:spPr>
        <p:txBody>
          <a:bodyPr/>
          <a:lstStyle/>
          <a:p>
            <a:pPr eaLnBrk="1" hangingPunct="1"/>
            <a:r>
              <a:rPr lang="id-ID" altLang="en-US" dirty="0">
                <a:solidFill>
                  <a:schemeClr val="bg1"/>
                </a:solidFill>
              </a:rPr>
              <a:t>Sukses suatu institusi adalah sukses bersama artinya semua capaian institusi sebenarnya adalah capaian kolektif</a:t>
            </a:r>
          </a:p>
          <a:p>
            <a:pPr eaLnBrk="1" hangingPunct="1"/>
            <a:endParaRPr lang="id-ID" altLang="en-US" dirty="0">
              <a:solidFill>
                <a:schemeClr val="bg1"/>
              </a:solidFill>
            </a:endParaRPr>
          </a:p>
          <a:p>
            <a:pPr eaLnBrk="1" hangingPunct="1"/>
            <a:endParaRPr lang="en-US" altLang="en-US" dirty="0">
              <a:solidFill>
                <a:schemeClr val="bg1"/>
              </a:solidFill>
            </a:endParaRPr>
          </a:p>
          <a:p>
            <a:pPr marL="0" indent="0">
              <a:buNone/>
            </a:pPr>
            <a:r>
              <a:rPr lang="en-US" altLang="en-US" dirty="0">
                <a:solidFill>
                  <a:schemeClr val="bg1"/>
                </a:solidFill>
              </a:rPr>
              <a:t>		</a:t>
            </a:r>
            <a:r>
              <a:rPr lang="id-ID" altLang="en-US" dirty="0">
                <a:solidFill>
                  <a:schemeClr val="bg1"/>
                </a:solidFill>
              </a:rPr>
              <a:t>Hasil Sinergi yang direncanakan dengan baik</a:t>
            </a:r>
          </a:p>
          <a:p>
            <a:pPr eaLnBrk="1" hangingPunct="1"/>
            <a:endParaRPr lang="id-ID" altLang="en-US" dirty="0">
              <a:solidFill>
                <a:schemeClr val="bg1"/>
              </a:solidFill>
            </a:endParaRPr>
          </a:p>
        </p:txBody>
      </p:sp>
      <p:sp>
        <p:nvSpPr>
          <p:cNvPr id="3" name="Content Placeholder 2">
            <a:extLst>
              <a:ext uri="{FF2B5EF4-FFF2-40B4-BE49-F238E27FC236}">
                <a16:creationId xmlns:a16="http://schemas.microsoft.com/office/drawing/2014/main" id="{2F294C60-2A31-38B9-F1B4-E86F5CE55CCC}"/>
              </a:ext>
            </a:extLst>
          </p:cNvPr>
          <p:cNvSpPr txBox="1">
            <a:spLocks/>
          </p:cNvSpPr>
          <p:nvPr/>
        </p:nvSpPr>
        <p:spPr>
          <a:xfrm>
            <a:off x="564854" y="4671902"/>
            <a:ext cx="7886700" cy="105500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id-ID" altLang="en-US" sz="2100">
                <a:solidFill>
                  <a:prstClr val="white"/>
                </a:solidFill>
                <a:latin typeface="Calibri" panose="020F0502020204030204"/>
              </a:rPr>
              <a:t>Salah satu fungsi utama seorang pimpinan adalah menggerakan staf agar bisa mengeluarkan semua potensi yang dimiliki untuk tercapainya tujuan bersama (tujuan institusi). </a:t>
            </a:r>
          </a:p>
          <a:p>
            <a:pPr marL="171450" indent="-171450" defTabSz="685800">
              <a:spcBef>
                <a:spcPts val="750"/>
              </a:spcBef>
            </a:pPr>
            <a:endParaRPr lang="id-ID" altLang="en-US" sz="2100" dirty="0">
              <a:solidFill>
                <a:prstClr val="black"/>
              </a:solidFill>
              <a:latin typeface="Calibri" panose="020F050202020403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BA67F-37F2-EA46-80FD-5AA75848FE43}"/>
              </a:ext>
            </a:extLst>
          </p:cNvPr>
          <p:cNvSpPr>
            <a:spLocks noGrp="1"/>
          </p:cNvSpPr>
          <p:nvPr>
            <p:ph type="title"/>
          </p:nvPr>
        </p:nvSpPr>
        <p:spPr/>
        <p:txBody>
          <a:bodyPr/>
          <a:lstStyle/>
          <a:p>
            <a:pPr eaLnBrk="1" hangingPunct="1">
              <a:defRPr/>
            </a:pPr>
            <a:r>
              <a:rPr lang="id-ID" sz="2400" cap="all" dirty="0">
                <a:solidFill>
                  <a:srgbClr val="FFC000"/>
                </a:solidFill>
              </a:rPr>
              <a:t>Beberapa kiat sederhana dalam memberikan semangat pada  staf</a:t>
            </a:r>
          </a:p>
        </p:txBody>
      </p:sp>
      <p:sp>
        <p:nvSpPr>
          <p:cNvPr id="30723" name="Content Placeholder 2">
            <a:extLst>
              <a:ext uri="{FF2B5EF4-FFF2-40B4-BE49-F238E27FC236}">
                <a16:creationId xmlns:a16="http://schemas.microsoft.com/office/drawing/2014/main" id="{2E76A00A-B140-55D9-0481-8B250A1D3AD3}"/>
              </a:ext>
            </a:extLst>
          </p:cNvPr>
          <p:cNvSpPr>
            <a:spLocks noGrp="1"/>
          </p:cNvSpPr>
          <p:nvPr>
            <p:ph idx="1"/>
          </p:nvPr>
        </p:nvSpPr>
        <p:spPr>
          <a:xfrm>
            <a:off x="628650" y="2411017"/>
            <a:ext cx="7792336" cy="2858690"/>
          </a:xfrm>
        </p:spPr>
        <p:txBody>
          <a:bodyPr/>
          <a:lstStyle/>
          <a:p>
            <a:pPr eaLnBrk="1" hangingPunct="1"/>
            <a:r>
              <a:rPr lang="id-ID" altLang="en-US" dirty="0">
                <a:solidFill>
                  <a:schemeClr val="bg1"/>
                </a:solidFill>
              </a:rPr>
              <a:t>Pimpinan  sebaiknya memahami sifat dan tingkah laku stafnya</a:t>
            </a:r>
          </a:p>
          <a:p>
            <a:pPr eaLnBrk="1" hangingPunct="1"/>
            <a:r>
              <a:rPr lang="id-ID" altLang="en-US" dirty="0">
                <a:solidFill>
                  <a:srgbClr val="00B0F0"/>
                </a:solidFill>
              </a:rPr>
              <a:t>Pimpinan sebaiknya membuat pekerjaan lebih menarik bagi seluruh staf</a:t>
            </a:r>
          </a:p>
          <a:p>
            <a:pPr eaLnBrk="1" hangingPunct="1"/>
            <a:r>
              <a:rPr lang="id-ID" altLang="en-US" dirty="0">
                <a:solidFill>
                  <a:schemeClr val="bg1"/>
                </a:solidFill>
              </a:rPr>
              <a:t>Pimpinan memahami bahwa teguran dan perintah sebagai alat komunikasi yang baik</a:t>
            </a:r>
          </a:p>
          <a:p>
            <a:pPr eaLnBrk="1" hangingPunct="1"/>
            <a:endParaRPr lang="id-ID" alt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C287E-D596-D939-5FB5-1FDA9374432D}"/>
              </a:ext>
            </a:extLst>
          </p:cNvPr>
          <p:cNvSpPr>
            <a:spLocks noGrp="1"/>
          </p:cNvSpPr>
          <p:nvPr>
            <p:ph type="title"/>
          </p:nvPr>
        </p:nvSpPr>
        <p:spPr/>
        <p:txBody>
          <a:bodyPr/>
          <a:lstStyle/>
          <a:p>
            <a:pPr algn="ctr" eaLnBrk="1" hangingPunct="1">
              <a:defRPr/>
            </a:pPr>
            <a:r>
              <a:rPr lang="id-ID" sz="2400" cap="all" dirty="0">
                <a:solidFill>
                  <a:srgbClr val="FFC000"/>
                </a:solidFill>
              </a:rPr>
              <a:t>Beberapa kiat sederhana dalam memberikan semangat pada  staf</a:t>
            </a:r>
            <a:endParaRPr lang="id-ID" sz="2400" dirty="0">
              <a:solidFill>
                <a:srgbClr val="FFC000"/>
              </a:solidFill>
            </a:endParaRPr>
          </a:p>
        </p:txBody>
      </p:sp>
      <p:sp>
        <p:nvSpPr>
          <p:cNvPr id="31747" name="Content Placeholder 2">
            <a:extLst>
              <a:ext uri="{FF2B5EF4-FFF2-40B4-BE49-F238E27FC236}">
                <a16:creationId xmlns:a16="http://schemas.microsoft.com/office/drawing/2014/main" id="{E7ACABD6-B58C-9A9F-714D-23A49413A656}"/>
              </a:ext>
            </a:extLst>
          </p:cNvPr>
          <p:cNvSpPr>
            <a:spLocks noGrp="1"/>
          </p:cNvSpPr>
          <p:nvPr>
            <p:ph idx="1"/>
          </p:nvPr>
        </p:nvSpPr>
        <p:spPr/>
        <p:txBody>
          <a:bodyPr/>
          <a:lstStyle/>
          <a:p>
            <a:pPr eaLnBrk="1" hangingPunct="1"/>
            <a:r>
              <a:rPr lang="id-ID" altLang="en-US">
                <a:solidFill>
                  <a:schemeClr val="bg1"/>
                </a:solidFill>
              </a:rPr>
              <a:t>Pimpinan sebaiknya membuat staf semakin dewasa</a:t>
            </a:r>
          </a:p>
          <a:p>
            <a:pPr eaLnBrk="1" hangingPunct="1"/>
            <a:r>
              <a:rPr lang="id-ID" altLang="en-US">
                <a:solidFill>
                  <a:srgbClr val="00B0F0"/>
                </a:solidFill>
              </a:rPr>
              <a:t>Pimpinan sebaiknya dapat berbuat sebagai konselor dan pelatih bagi stafnya</a:t>
            </a:r>
          </a:p>
          <a:p>
            <a:pPr eaLnBrk="1" hangingPunct="1"/>
            <a:r>
              <a:rPr lang="id-ID" altLang="en-US">
                <a:solidFill>
                  <a:schemeClr val="bg1"/>
                </a:solidFill>
              </a:rPr>
              <a:t>Pimpinan sebaiknya menghindari sikap yang dapat mematikan motivasi staf</a:t>
            </a:r>
          </a:p>
          <a:p>
            <a:pPr eaLnBrk="1" hangingPunct="1"/>
            <a:r>
              <a:rPr lang="id-ID" altLang="en-US">
                <a:solidFill>
                  <a:srgbClr val="00B0F0"/>
                </a:solidFill>
              </a:rPr>
              <a:t>Pimpinan sebaiknya bisa memberikan kritik yang membangun</a:t>
            </a:r>
          </a:p>
          <a:p>
            <a:pPr eaLnBrk="1" hangingPunct="1"/>
            <a:endParaRPr lang="id-ID"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899E3-FCD6-3779-3A63-E5957F3E54F2}"/>
              </a:ext>
            </a:extLst>
          </p:cNvPr>
          <p:cNvSpPr>
            <a:spLocks noGrp="1"/>
          </p:cNvSpPr>
          <p:nvPr>
            <p:ph type="title"/>
          </p:nvPr>
        </p:nvSpPr>
        <p:spPr>
          <a:xfrm>
            <a:off x="765545" y="857250"/>
            <a:ext cx="6763968" cy="857250"/>
          </a:xfrm>
        </p:spPr>
        <p:txBody>
          <a:bodyPr/>
          <a:lstStyle/>
          <a:p>
            <a:pPr algn="ctr" eaLnBrk="1" hangingPunct="1">
              <a:defRPr/>
            </a:pPr>
            <a:r>
              <a:rPr lang="id-ID" sz="2400" cap="all" dirty="0">
                <a:solidFill>
                  <a:srgbClr val="FFC000"/>
                </a:solidFill>
              </a:rPr>
              <a:t>Beberapa kiat sederhana dalam memberikan semangat pada  staf</a:t>
            </a:r>
            <a:endParaRPr lang="id-ID" sz="2400" dirty="0">
              <a:solidFill>
                <a:srgbClr val="FFC000"/>
              </a:solidFill>
            </a:endParaRPr>
          </a:p>
        </p:txBody>
      </p:sp>
      <p:sp>
        <p:nvSpPr>
          <p:cNvPr id="32771" name="Content Placeholder 2">
            <a:extLst>
              <a:ext uri="{FF2B5EF4-FFF2-40B4-BE49-F238E27FC236}">
                <a16:creationId xmlns:a16="http://schemas.microsoft.com/office/drawing/2014/main" id="{99810436-72DD-114B-979C-3D1914830AD0}"/>
              </a:ext>
            </a:extLst>
          </p:cNvPr>
          <p:cNvSpPr>
            <a:spLocks noGrp="1"/>
          </p:cNvSpPr>
          <p:nvPr>
            <p:ph idx="1"/>
          </p:nvPr>
        </p:nvSpPr>
        <p:spPr>
          <a:xfrm>
            <a:off x="765544" y="2143126"/>
            <a:ext cx="7235456" cy="3308747"/>
          </a:xfrm>
        </p:spPr>
        <p:txBody>
          <a:bodyPr/>
          <a:lstStyle/>
          <a:p>
            <a:pPr eaLnBrk="1" hangingPunct="1"/>
            <a:r>
              <a:rPr lang="id-ID" altLang="en-US" dirty="0">
                <a:solidFill>
                  <a:schemeClr val="bg1"/>
                </a:solidFill>
              </a:rPr>
              <a:t>Pimpinan sebaiknya memberikan kiat kiat bagaimana staf dapat memotivasi diri</a:t>
            </a:r>
          </a:p>
          <a:p>
            <a:pPr eaLnBrk="1" hangingPunct="1"/>
            <a:r>
              <a:rPr lang="id-ID" altLang="en-US" dirty="0">
                <a:solidFill>
                  <a:srgbClr val="FFFF00"/>
                </a:solidFill>
              </a:rPr>
              <a:t>Pimpinan sebaiknya memberikan sikap dan perilaku teladan </a:t>
            </a:r>
          </a:p>
          <a:p>
            <a:pPr eaLnBrk="1" hangingPunct="1"/>
            <a:r>
              <a:rPr lang="id-ID" altLang="en-US" dirty="0">
                <a:solidFill>
                  <a:schemeClr val="bg1"/>
                </a:solidFill>
              </a:rPr>
              <a:t>Pimpinan sebaiknya juga berkenan melakukan  hal-hal kecil yang membuat staf merasa bangga </a:t>
            </a:r>
          </a:p>
          <a:p>
            <a:pPr eaLnBrk="1" hangingPunct="1"/>
            <a:endParaRPr lang="id-ID" alt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7B75EFCC-E6E5-C26F-BBC3-D1CCA8250331}"/>
              </a:ext>
            </a:extLst>
          </p:cNvPr>
          <p:cNvSpPr>
            <a:spLocks noGrp="1"/>
          </p:cNvSpPr>
          <p:nvPr>
            <p:ph type="title"/>
          </p:nvPr>
        </p:nvSpPr>
        <p:spPr/>
        <p:txBody>
          <a:bodyPr>
            <a:normAutofit/>
          </a:bodyPr>
          <a:lstStyle/>
          <a:p>
            <a:pPr eaLnBrk="1" hangingPunct="1">
              <a:defRPr/>
            </a:pPr>
            <a:r>
              <a:rPr lang="id-ID" sz="2700" b="1">
                <a:solidFill>
                  <a:srgbClr val="FFC000"/>
                </a:solidFill>
              </a:rPr>
              <a:t>Pemimpin sebaiknya menunjukkan sikap disiplin yang tinggi</a:t>
            </a:r>
            <a:br>
              <a:rPr lang="id-ID"/>
            </a:br>
            <a:endParaRPr lang="id-ID"/>
          </a:p>
        </p:txBody>
      </p:sp>
      <p:sp>
        <p:nvSpPr>
          <p:cNvPr id="33795" name="Content Placeholder 2">
            <a:extLst>
              <a:ext uri="{FF2B5EF4-FFF2-40B4-BE49-F238E27FC236}">
                <a16:creationId xmlns:a16="http://schemas.microsoft.com/office/drawing/2014/main" id="{A97A15BB-215B-AF19-EA2F-3D2E2CF5E9FE}"/>
              </a:ext>
            </a:extLst>
          </p:cNvPr>
          <p:cNvSpPr>
            <a:spLocks noGrp="1"/>
          </p:cNvSpPr>
          <p:nvPr>
            <p:ph idx="1"/>
          </p:nvPr>
        </p:nvSpPr>
        <p:spPr>
          <a:xfrm>
            <a:off x="526312" y="2057400"/>
            <a:ext cx="7416209" cy="3729038"/>
          </a:xfrm>
        </p:spPr>
        <p:txBody>
          <a:bodyPr/>
          <a:lstStyle/>
          <a:p>
            <a:pPr eaLnBrk="1" hangingPunct="1"/>
            <a:r>
              <a:rPr lang="id-ID" altLang="en-US" dirty="0">
                <a:solidFill>
                  <a:schemeClr val="bg1"/>
                </a:solidFill>
              </a:rPr>
              <a:t>Pertama perlu diingat bahwa banyak </a:t>
            </a:r>
            <a:r>
              <a:rPr lang="id-ID" altLang="en-US" dirty="0">
                <a:solidFill>
                  <a:srgbClr val="FFFF00"/>
                </a:solidFill>
              </a:rPr>
              <a:t>kesuksesan dicapai karena disiplin yang tinggi</a:t>
            </a:r>
          </a:p>
          <a:p>
            <a:pPr eaLnBrk="1" hangingPunct="1"/>
            <a:r>
              <a:rPr lang="id-ID" altLang="en-US" dirty="0">
                <a:solidFill>
                  <a:schemeClr val="bg1"/>
                </a:solidFill>
              </a:rPr>
              <a:t>Bekerja tepat waktu adalah keindahan, semua itu sebaiknya dimulai dari pimpinan, staf yang baik akan cepat tanggap dan beradaptasi melihat sendiri kedisiplinan pimpinan. Akhirnya kedisiplinan akan berkembang menjadi kebiasaan dan budaya dalam suatu institusi</a:t>
            </a:r>
            <a:r>
              <a:rPr lang="en-US" altLang="en-US" dirty="0">
                <a:solidFill>
                  <a:schemeClr val="bg1"/>
                </a:solidFill>
              </a:rPr>
              <a:t>.</a:t>
            </a:r>
            <a:r>
              <a:rPr lang="id-ID" altLang="en-US" dirty="0">
                <a:solidFill>
                  <a:schemeClr val="bg1"/>
                </a:solidFill>
              </a:rPr>
              <a:t>  </a:t>
            </a:r>
          </a:p>
          <a:p>
            <a:pPr eaLnBrk="1" hangingPunct="1"/>
            <a:endParaRPr lang="id-ID" altLang="en-US" dirty="0">
              <a:solidFill>
                <a:schemeClr val="bg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D9B52361-B9E9-8052-D231-17BEB67F3CDD}"/>
              </a:ext>
            </a:extLst>
          </p:cNvPr>
          <p:cNvSpPr>
            <a:spLocks noGrp="1"/>
          </p:cNvSpPr>
          <p:nvPr>
            <p:ph type="title"/>
          </p:nvPr>
        </p:nvSpPr>
        <p:spPr>
          <a:xfrm>
            <a:off x="821365" y="1223076"/>
            <a:ext cx="7757780" cy="857250"/>
          </a:xfrm>
        </p:spPr>
        <p:txBody>
          <a:bodyPr>
            <a:normAutofit fontScale="90000"/>
          </a:bodyPr>
          <a:lstStyle/>
          <a:p>
            <a:pPr eaLnBrk="1" hangingPunct="1">
              <a:defRPr/>
            </a:pPr>
            <a:r>
              <a:rPr lang="id-ID" sz="2700" b="1" dirty="0">
                <a:solidFill>
                  <a:srgbClr val="FFC000"/>
                </a:solidFill>
              </a:rPr>
              <a:t>Pemimpin sebaiknya tidak membiarkan dirinya sendiri melakukan penyimpangan</a:t>
            </a:r>
            <a:br>
              <a:rPr lang="en-US" sz="2700" b="1" dirty="0">
                <a:solidFill>
                  <a:srgbClr val="FFC000"/>
                </a:solidFill>
              </a:rPr>
            </a:br>
            <a:br>
              <a:rPr lang="id-ID" sz="2700" dirty="0">
                <a:solidFill>
                  <a:schemeClr val="bg1"/>
                </a:solidFill>
              </a:rPr>
            </a:br>
            <a:endParaRPr lang="id-ID" sz="2700" dirty="0">
              <a:solidFill>
                <a:schemeClr val="bg1"/>
              </a:solidFill>
            </a:endParaRPr>
          </a:p>
        </p:txBody>
      </p:sp>
      <p:sp>
        <p:nvSpPr>
          <p:cNvPr id="34819" name="Content Placeholder 2">
            <a:extLst>
              <a:ext uri="{FF2B5EF4-FFF2-40B4-BE49-F238E27FC236}">
                <a16:creationId xmlns:a16="http://schemas.microsoft.com/office/drawing/2014/main" id="{F4460CD8-40B7-D40C-A401-7D514F63498D}"/>
              </a:ext>
            </a:extLst>
          </p:cNvPr>
          <p:cNvSpPr>
            <a:spLocks noGrp="1"/>
          </p:cNvSpPr>
          <p:nvPr>
            <p:ph idx="1"/>
          </p:nvPr>
        </p:nvSpPr>
        <p:spPr/>
        <p:txBody>
          <a:bodyPr/>
          <a:lstStyle/>
          <a:p>
            <a:pPr eaLnBrk="1" hangingPunct="1"/>
            <a:r>
              <a:rPr lang="id-ID" altLang="en-US">
                <a:solidFill>
                  <a:schemeClr val="bg1"/>
                </a:solidFill>
              </a:rPr>
              <a:t>Sebenarnyalah </a:t>
            </a:r>
            <a:r>
              <a:rPr lang="id-ID" altLang="en-US">
                <a:solidFill>
                  <a:srgbClr val="FFFF00"/>
                </a:solidFill>
              </a:rPr>
              <a:t>seseorang disebut pemimpin karena masih menjadi teladan</a:t>
            </a:r>
            <a:r>
              <a:rPr lang="id-ID" altLang="en-US">
                <a:solidFill>
                  <a:schemeClr val="bg1"/>
                </a:solidFill>
              </a:rPr>
              <a:t>, ketika  sikap dan perbuatannya sudah tidak pantas dicontoh maka saat itu juga luntur atau hilanglah nilai-nilai kepemimpinannya. Mungkin saja ia masih memegang jabatanya namun pada hakikatnya ia </a:t>
            </a:r>
            <a:r>
              <a:rPr lang="id-ID" altLang="en-US">
                <a:solidFill>
                  <a:srgbClr val="FFFF00"/>
                </a:solidFill>
              </a:rPr>
              <a:t>bukan lagi pemimpin namun sekedar penguasa.</a:t>
            </a:r>
          </a:p>
          <a:p>
            <a:pPr eaLnBrk="1" hangingPunct="1"/>
            <a:endParaRPr lang="id-ID"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7BC7D063-56CC-516C-E696-22D663197045}"/>
              </a:ext>
            </a:extLst>
          </p:cNvPr>
          <p:cNvSpPr>
            <a:spLocks noGrp="1"/>
          </p:cNvSpPr>
          <p:nvPr>
            <p:ph type="title"/>
          </p:nvPr>
        </p:nvSpPr>
        <p:spPr>
          <a:xfrm>
            <a:off x="853263" y="1928813"/>
            <a:ext cx="7591645" cy="857250"/>
          </a:xfrm>
        </p:spPr>
        <p:txBody>
          <a:bodyPr>
            <a:normAutofit fontScale="90000"/>
          </a:bodyPr>
          <a:lstStyle/>
          <a:p>
            <a:pPr eaLnBrk="1" hangingPunct="1">
              <a:defRPr/>
            </a:pPr>
            <a:r>
              <a:rPr lang="id-ID" sz="2700" b="1" dirty="0">
                <a:solidFill>
                  <a:srgbClr val="FFC000"/>
                </a:solidFill>
              </a:rPr>
              <a:t>Pemimpin sebaiknya tidak mengajak staf melakukan atau berbuat yang tidak pantas.</a:t>
            </a:r>
            <a:br>
              <a:rPr lang="id-ID" sz="2700" dirty="0">
                <a:solidFill>
                  <a:srgbClr val="FFC000"/>
                </a:solidFill>
              </a:rPr>
            </a:br>
            <a:endParaRPr lang="id-ID" sz="2700" dirty="0">
              <a:solidFill>
                <a:srgbClr val="FFC000"/>
              </a:solidFill>
            </a:endParaRPr>
          </a:p>
        </p:txBody>
      </p:sp>
      <p:sp>
        <p:nvSpPr>
          <p:cNvPr id="35843" name="Content Placeholder 2">
            <a:extLst>
              <a:ext uri="{FF2B5EF4-FFF2-40B4-BE49-F238E27FC236}">
                <a16:creationId xmlns:a16="http://schemas.microsoft.com/office/drawing/2014/main" id="{5BA3C56A-B641-9A67-743C-FD92777E20CD}"/>
              </a:ext>
            </a:extLst>
          </p:cNvPr>
          <p:cNvSpPr>
            <a:spLocks noGrp="1"/>
          </p:cNvSpPr>
          <p:nvPr>
            <p:ph idx="1"/>
          </p:nvPr>
        </p:nvSpPr>
        <p:spPr/>
        <p:txBody>
          <a:bodyPr/>
          <a:lstStyle/>
          <a:p>
            <a:pPr eaLnBrk="1" hangingPunct="1"/>
            <a:endParaRPr lang="id-ID" altLang="en-US" dirty="0"/>
          </a:p>
          <a:p>
            <a:pPr eaLnBrk="1" hangingPunct="1"/>
            <a:endParaRPr lang="id-ID" altLang="en-US" dirty="0"/>
          </a:p>
          <a:p>
            <a:pPr eaLnBrk="1" hangingPunct="1"/>
            <a:r>
              <a:rPr lang="id-ID" altLang="en-US" dirty="0">
                <a:solidFill>
                  <a:schemeClr val="bg1"/>
                </a:solidFill>
              </a:rPr>
              <a:t>Umumnya </a:t>
            </a:r>
            <a:r>
              <a:rPr lang="en-US" altLang="en-US" dirty="0" err="1">
                <a:solidFill>
                  <a:schemeClr val="bg1"/>
                </a:solidFill>
              </a:rPr>
              <a:t>manusia</a:t>
            </a:r>
            <a:r>
              <a:rPr lang="en-US" altLang="en-US" dirty="0">
                <a:solidFill>
                  <a:schemeClr val="bg1"/>
                </a:solidFill>
              </a:rPr>
              <a:t> </a:t>
            </a:r>
            <a:r>
              <a:rPr lang="en-US" altLang="en-US" dirty="0" err="1">
                <a:solidFill>
                  <a:schemeClr val="bg1"/>
                </a:solidFill>
              </a:rPr>
              <a:t>baik</a:t>
            </a:r>
            <a:r>
              <a:rPr lang="en-US" altLang="en-US" dirty="0">
                <a:solidFill>
                  <a:schemeClr val="bg1"/>
                </a:solidFill>
              </a:rPr>
              <a:t> </a:t>
            </a:r>
            <a:r>
              <a:rPr lang="id-ID" altLang="en-US" dirty="0">
                <a:solidFill>
                  <a:schemeClr val="bg1"/>
                </a:solidFill>
              </a:rPr>
              <a:t>tidak punya waktu untuk menghitung kesalahan orang lain, tidak akan mengajak atau melakukan kesalahan secara bersama-sama dengan sengaja. </a:t>
            </a:r>
          </a:p>
          <a:p>
            <a:pPr eaLnBrk="1" hangingPunct="1"/>
            <a:endParaRPr lang="id-ID"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FCEF8C8B-1F9C-9A67-CD77-FDF7E02ED71C}"/>
              </a:ext>
            </a:extLst>
          </p:cNvPr>
          <p:cNvSpPr>
            <a:spLocks noGrp="1"/>
          </p:cNvSpPr>
          <p:nvPr>
            <p:ph type="title"/>
          </p:nvPr>
        </p:nvSpPr>
        <p:spPr/>
        <p:txBody>
          <a:bodyPr>
            <a:normAutofit/>
          </a:bodyPr>
          <a:lstStyle/>
          <a:p>
            <a:pPr eaLnBrk="1" hangingPunct="1">
              <a:defRPr/>
            </a:pPr>
            <a:r>
              <a:rPr lang="id-ID" sz="2700" b="1">
                <a:solidFill>
                  <a:srgbClr val="FFC000"/>
                </a:solidFill>
              </a:rPr>
              <a:t>Pemimpin sebaiknya bersikap adil dan bijak (1)</a:t>
            </a:r>
            <a:br>
              <a:rPr lang="id-ID">
                <a:solidFill>
                  <a:schemeClr val="bg1"/>
                </a:solidFill>
              </a:rPr>
            </a:br>
            <a:endParaRPr lang="id-ID"/>
          </a:p>
        </p:txBody>
      </p:sp>
      <p:sp>
        <p:nvSpPr>
          <p:cNvPr id="36867" name="Content Placeholder 2">
            <a:extLst>
              <a:ext uri="{FF2B5EF4-FFF2-40B4-BE49-F238E27FC236}">
                <a16:creationId xmlns:a16="http://schemas.microsoft.com/office/drawing/2014/main" id="{A304AFE7-C393-DCC4-5A27-09437903CB5A}"/>
              </a:ext>
            </a:extLst>
          </p:cNvPr>
          <p:cNvSpPr>
            <a:spLocks noGrp="1"/>
          </p:cNvSpPr>
          <p:nvPr>
            <p:ph idx="1"/>
          </p:nvPr>
        </p:nvSpPr>
        <p:spPr/>
        <p:txBody>
          <a:bodyPr/>
          <a:lstStyle/>
          <a:p>
            <a:pPr eaLnBrk="1" hangingPunct="1"/>
            <a:r>
              <a:rPr lang="id-ID" altLang="en-US">
                <a:solidFill>
                  <a:schemeClr val="bg1"/>
                </a:solidFill>
              </a:rPr>
              <a:t>Pemimpin sebaiknya mampu menampilkan dirinya sebagai seorang yang </a:t>
            </a:r>
            <a:r>
              <a:rPr lang="id-ID" altLang="en-US">
                <a:solidFill>
                  <a:srgbClr val="FFFF00"/>
                </a:solidFill>
              </a:rPr>
              <a:t>selalu berfikir positif dengan bersikap rasional dan objektif </a:t>
            </a:r>
            <a:r>
              <a:rPr lang="id-ID" altLang="en-US">
                <a:solidFill>
                  <a:schemeClr val="bg1"/>
                </a:solidFill>
              </a:rPr>
              <a:t>karena hal ini sebagai prasyarat pendukung kebijaksanaan. Pemimpin yang bijaksana tidak akan bertindak gegabah dalam memutuskan sesuatu sebelum memami pokok persoalannya.</a:t>
            </a:r>
          </a:p>
          <a:p>
            <a:pPr eaLnBrk="1" hangingPunct="1"/>
            <a:endParaRPr lang="id-ID" altLang="en-US">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BE76FDF9-6260-A5C9-089A-891A4CE233D0}"/>
              </a:ext>
            </a:extLst>
          </p:cNvPr>
          <p:cNvSpPr>
            <a:spLocks noGrp="1"/>
          </p:cNvSpPr>
          <p:nvPr>
            <p:ph type="title"/>
          </p:nvPr>
        </p:nvSpPr>
        <p:spPr/>
        <p:txBody>
          <a:bodyPr>
            <a:normAutofit/>
          </a:bodyPr>
          <a:lstStyle/>
          <a:p>
            <a:pPr eaLnBrk="1" hangingPunct="1">
              <a:defRPr/>
            </a:pPr>
            <a:r>
              <a:rPr lang="id-ID" sz="2700" b="1">
                <a:solidFill>
                  <a:srgbClr val="FFC000"/>
                </a:solidFill>
              </a:rPr>
              <a:t>Pemimpin sebaiknya bersikap adil dan bijak (2)</a:t>
            </a:r>
            <a:endParaRPr lang="id-ID" sz="2700"/>
          </a:p>
        </p:txBody>
      </p:sp>
      <p:sp>
        <p:nvSpPr>
          <p:cNvPr id="37891" name="Content Placeholder 2">
            <a:extLst>
              <a:ext uri="{FF2B5EF4-FFF2-40B4-BE49-F238E27FC236}">
                <a16:creationId xmlns:a16="http://schemas.microsoft.com/office/drawing/2014/main" id="{398B66DE-2A36-3F3C-4052-699F0DB4B4C8}"/>
              </a:ext>
            </a:extLst>
          </p:cNvPr>
          <p:cNvSpPr>
            <a:spLocks noGrp="1"/>
          </p:cNvSpPr>
          <p:nvPr>
            <p:ph idx="1"/>
          </p:nvPr>
        </p:nvSpPr>
        <p:spPr/>
        <p:txBody>
          <a:bodyPr/>
          <a:lstStyle/>
          <a:p>
            <a:pPr eaLnBrk="1" hangingPunct="1"/>
            <a:r>
              <a:rPr lang="id-ID" altLang="en-US" dirty="0">
                <a:solidFill>
                  <a:schemeClr val="bg1"/>
                </a:solidFill>
              </a:rPr>
              <a:t>Selanjutnya bersikap adil dan bijaksana dalam menilai prestasi staf juga merupakan komponen penting dalam kepemimpinan. Pemimpin yang baik akan menjunjung nilai nilai profesionalitas, hal ini sangat berkait sewaktu pemimpin akan melakukan mutasi stafnya dalam rangka penyegaran atau peningkatan mutu institusi.</a:t>
            </a:r>
            <a:endParaRPr lang="id-ID" alt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F3490F46-5B82-D923-223C-59E5721BCA01}"/>
              </a:ext>
            </a:extLst>
          </p:cNvPr>
          <p:cNvSpPr>
            <a:spLocks noGrp="1"/>
          </p:cNvSpPr>
          <p:nvPr>
            <p:ph type="title"/>
          </p:nvPr>
        </p:nvSpPr>
        <p:spPr/>
        <p:txBody>
          <a:bodyPr/>
          <a:lstStyle/>
          <a:p>
            <a:pPr eaLnBrk="1" hangingPunct="1"/>
            <a:r>
              <a:rPr lang="id-ID" altLang="en-US" sz="2400" dirty="0">
                <a:solidFill>
                  <a:srgbClr val="FFC000"/>
                </a:solidFill>
              </a:rPr>
              <a:t>CATATAN  BAGI PEMIMPIN DALAM PENGEMBANGAN BUDAYA MUTU (1)</a:t>
            </a:r>
          </a:p>
        </p:txBody>
      </p:sp>
      <p:sp>
        <p:nvSpPr>
          <p:cNvPr id="39939" name="Content Placeholder 2">
            <a:extLst>
              <a:ext uri="{FF2B5EF4-FFF2-40B4-BE49-F238E27FC236}">
                <a16:creationId xmlns:a16="http://schemas.microsoft.com/office/drawing/2014/main" id="{7164C8C8-4BBA-E5A7-E1B8-FD67BCA357C9}"/>
              </a:ext>
            </a:extLst>
          </p:cNvPr>
          <p:cNvSpPr>
            <a:spLocks noGrp="1"/>
          </p:cNvSpPr>
          <p:nvPr>
            <p:ph idx="1"/>
          </p:nvPr>
        </p:nvSpPr>
        <p:spPr/>
        <p:txBody>
          <a:bodyPr/>
          <a:lstStyle/>
          <a:p>
            <a:pPr eaLnBrk="1" hangingPunct="1"/>
            <a:r>
              <a:rPr lang="id-ID" altLang="en-US" dirty="0">
                <a:solidFill>
                  <a:schemeClr val="bg1"/>
                </a:solidFill>
              </a:rPr>
              <a:t>MEMILIKI VISI MUTU TERPADU BAGI INSTITUSI</a:t>
            </a:r>
          </a:p>
          <a:p>
            <a:pPr eaLnBrk="1" hangingPunct="1"/>
            <a:r>
              <a:rPr lang="id-ID" altLang="en-US" dirty="0">
                <a:solidFill>
                  <a:schemeClr val="bg1"/>
                </a:solidFill>
              </a:rPr>
              <a:t>MEMLIKI KOMITMEN YANG JELAS PADA PENINGKATAN MUTU</a:t>
            </a:r>
          </a:p>
          <a:p>
            <a:pPr eaLnBrk="1" hangingPunct="1"/>
            <a:r>
              <a:rPr lang="id-ID" altLang="en-US" dirty="0">
                <a:solidFill>
                  <a:schemeClr val="bg1"/>
                </a:solidFill>
              </a:rPr>
              <a:t>MENGKOMUNIKASIKAN PESAN MUTU</a:t>
            </a:r>
          </a:p>
          <a:p>
            <a:pPr eaLnBrk="1" hangingPunct="1"/>
            <a:r>
              <a:rPr lang="id-ID" altLang="en-US" dirty="0">
                <a:solidFill>
                  <a:schemeClr val="bg1"/>
                </a:solidFill>
              </a:rPr>
              <a:t>MENJADIKAN KEBUTUHAN PELANGGAN SEBAGAI  PERTIMBANGAN KEBIJAKAN</a:t>
            </a:r>
          </a:p>
          <a:p>
            <a:pPr eaLnBrk="1" hangingPunct="1"/>
            <a:r>
              <a:rPr lang="id-ID" altLang="en-US" dirty="0">
                <a:solidFill>
                  <a:schemeClr val="bg1"/>
                </a:solidFill>
              </a:rPr>
              <a:t>MENGARAHKAN PERKEMBANGAN STAF</a:t>
            </a:r>
          </a:p>
          <a:p>
            <a:pPr eaLnBrk="1" hangingPunct="1"/>
            <a:r>
              <a:rPr lang="id-ID" altLang="en-US" dirty="0">
                <a:solidFill>
                  <a:schemeClr val="bg1"/>
                </a:solidFill>
              </a:rPr>
              <a:t>TIDAK MENYALAHKAN ORANG LAIN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5AC64468-0C82-154C-010B-04647470A413}"/>
              </a:ext>
            </a:extLst>
          </p:cNvPr>
          <p:cNvSpPr>
            <a:spLocks noGrp="1"/>
          </p:cNvSpPr>
          <p:nvPr>
            <p:ph type="title"/>
          </p:nvPr>
        </p:nvSpPr>
        <p:spPr/>
        <p:txBody>
          <a:bodyPr>
            <a:normAutofit/>
          </a:bodyPr>
          <a:lstStyle/>
          <a:p>
            <a:pPr>
              <a:defRPr/>
            </a:pPr>
            <a:r>
              <a:rPr lang="id-ID" sz="2700">
                <a:solidFill>
                  <a:srgbClr val="FFC000"/>
                </a:solidFill>
              </a:rPr>
              <a:t>CATATAN  BAGI PEMIMPIN DALAM PENGEMBANGAN BUDAYA MUTU (2)</a:t>
            </a:r>
            <a:endParaRPr lang="id-ID" sz="2700"/>
          </a:p>
        </p:txBody>
      </p:sp>
      <p:sp>
        <p:nvSpPr>
          <p:cNvPr id="40963" name="Content Placeholder 2">
            <a:extLst>
              <a:ext uri="{FF2B5EF4-FFF2-40B4-BE49-F238E27FC236}">
                <a16:creationId xmlns:a16="http://schemas.microsoft.com/office/drawing/2014/main" id="{F6518DFC-48F1-ADB8-1C94-9FA124AAAA34}"/>
              </a:ext>
            </a:extLst>
          </p:cNvPr>
          <p:cNvSpPr>
            <a:spLocks noGrp="1"/>
          </p:cNvSpPr>
          <p:nvPr>
            <p:ph idx="1"/>
          </p:nvPr>
        </p:nvSpPr>
        <p:spPr/>
        <p:txBody>
          <a:bodyPr/>
          <a:lstStyle/>
          <a:p>
            <a:r>
              <a:rPr lang="id-ID" altLang="en-US" dirty="0">
                <a:solidFill>
                  <a:schemeClr val="bg1"/>
                </a:solidFill>
              </a:rPr>
              <a:t>MEMIMPIN INOVASI</a:t>
            </a:r>
          </a:p>
          <a:p>
            <a:r>
              <a:rPr lang="id-ID" altLang="en-US" dirty="0">
                <a:solidFill>
                  <a:schemeClr val="bg1"/>
                </a:solidFill>
              </a:rPr>
              <a:t>MEMASTIKAN STRUKTUR </a:t>
            </a:r>
            <a:r>
              <a:rPr lang="en-US" altLang="en-US" dirty="0">
                <a:solidFill>
                  <a:schemeClr val="bg1"/>
                </a:solidFill>
              </a:rPr>
              <a:t>ORGANISASI </a:t>
            </a:r>
            <a:r>
              <a:rPr lang="id-ID" altLang="en-US" dirty="0">
                <a:solidFill>
                  <a:schemeClr val="bg1"/>
                </a:solidFill>
              </a:rPr>
              <a:t>YANG JELAS</a:t>
            </a:r>
          </a:p>
          <a:p>
            <a:r>
              <a:rPr lang="id-ID" altLang="en-US" dirty="0">
                <a:solidFill>
                  <a:schemeClr val="bg1"/>
                </a:solidFill>
              </a:rPr>
              <a:t>KOMITMENT MEMBANGUN  /MENGHADAPI RINTANGAN</a:t>
            </a:r>
          </a:p>
          <a:p>
            <a:r>
              <a:rPr lang="id-ID" altLang="en-US" dirty="0">
                <a:solidFill>
                  <a:schemeClr val="bg1"/>
                </a:solidFill>
              </a:rPr>
              <a:t>MEMBANGUN TIM YANG EFEKTIF</a:t>
            </a:r>
          </a:p>
          <a:p>
            <a:r>
              <a:rPr lang="id-ID" altLang="en-US" dirty="0">
                <a:solidFill>
                  <a:schemeClr val="bg1"/>
                </a:solidFill>
              </a:rPr>
              <a:t>MENGEMBANGKAN MEKANISME YANG TEPAT UNTUK EVALUASI  KESUKSESAN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86140077-ABE4-E6BA-5119-EE60F066059A}"/>
              </a:ext>
            </a:extLst>
          </p:cNvPr>
          <p:cNvSpPr>
            <a:spLocks noGrp="1"/>
          </p:cNvSpPr>
          <p:nvPr>
            <p:ph type="title"/>
          </p:nvPr>
        </p:nvSpPr>
        <p:spPr/>
        <p:txBody>
          <a:bodyPr/>
          <a:lstStyle/>
          <a:p>
            <a:r>
              <a:rPr lang="id-ID" altLang="en-US">
                <a:solidFill>
                  <a:srgbClr val="FFFF66"/>
                </a:solidFill>
              </a:rPr>
              <a:t>7 PRINSIP KEPEMIMPINAN EFEKTIF</a:t>
            </a:r>
          </a:p>
        </p:txBody>
      </p:sp>
      <p:sp>
        <p:nvSpPr>
          <p:cNvPr id="48131" name="Content Placeholder 2">
            <a:extLst>
              <a:ext uri="{FF2B5EF4-FFF2-40B4-BE49-F238E27FC236}">
                <a16:creationId xmlns:a16="http://schemas.microsoft.com/office/drawing/2014/main" id="{EBAB24CE-471B-B88D-FA92-FC0AA806F36C}"/>
              </a:ext>
            </a:extLst>
          </p:cNvPr>
          <p:cNvSpPr>
            <a:spLocks noGrp="1"/>
          </p:cNvSpPr>
          <p:nvPr>
            <p:ph idx="1"/>
          </p:nvPr>
        </p:nvSpPr>
        <p:spPr/>
        <p:txBody>
          <a:bodyPr>
            <a:normAutofit/>
          </a:bodyPr>
          <a:lstStyle/>
          <a:p>
            <a:pPr marL="342900" indent="-342900">
              <a:buFont typeface="Calibri" pitchFamily="34" charset="0"/>
              <a:buAutoNum type="arabicPeriod"/>
              <a:defRPr/>
            </a:pPr>
            <a:r>
              <a:rPr lang="en-US" sz="1800" dirty="0">
                <a:solidFill>
                  <a:schemeClr val="bg1"/>
                </a:solidFill>
              </a:rPr>
              <a:t>ME</a:t>
            </a:r>
            <a:r>
              <a:rPr lang="id-ID" sz="1800" dirty="0">
                <a:solidFill>
                  <a:schemeClr val="bg1"/>
                </a:solidFill>
              </a:rPr>
              <a:t>LIBATKAN SELURUH STAKEHOLDER DALAM DIALOG / KONSENSUS</a:t>
            </a:r>
          </a:p>
          <a:p>
            <a:pPr marL="342900" indent="-342900">
              <a:buFont typeface="Calibri" pitchFamily="34" charset="0"/>
              <a:buAutoNum type="arabicPeriod"/>
              <a:defRPr/>
            </a:pPr>
            <a:r>
              <a:rPr lang="en-US" sz="1800" dirty="0">
                <a:solidFill>
                  <a:schemeClr val="bg1"/>
                </a:solidFill>
              </a:rPr>
              <a:t>MEN</a:t>
            </a:r>
            <a:r>
              <a:rPr lang="id-ID" sz="1800" dirty="0">
                <a:solidFill>
                  <a:schemeClr val="bg1"/>
                </a:solidFill>
              </a:rPr>
              <a:t>ENTUKAN FUNGSI DAN TUJUAN INSTITUSI DENGAN TEPAT</a:t>
            </a:r>
          </a:p>
          <a:p>
            <a:pPr marL="342900" indent="-342900">
              <a:buFont typeface="Calibri" pitchFamily="34" charset="0"/>
              <a:buAutoNum type="arabicPeriod"/>
              <a:defRPr/>
            </a:pPr>
            <a:r>
              <a:rPr lang="en-US" sz="1800" dirty="0">
                <a:solidFill>
                  <a:schemeClr val="bg1"/>
                </a:solidFill>
              </a:rPr>
              <a:t>MENGU</a:t>
            </a:r>
            <a:r>
              <a:rPr lang="id-ID" sz="1800" dirty="0">
                <a:solidFill>
                  <a:schemeClr val="bg1"/>
                </a:solidFill>
              </a:rPr>
              <a:t>ASAI PENGETAHUAN YANG SESUAI DENGAN BIDANG YANG KITA PIMPIN</a:t>
            </a:r>
          </a:p>
          <a:p>
            <a:pPr marL="342900" indent="-342900">
              <a:buFont typeface="Calibri" pitchFamily="34" charset="0"/>
              <a:buAutoNum type="arabicPeriod"/>
              <a:defRPr/>
            </a:pPr>
            <a:r>
              <a:rPr lang="en-US" sz="1800" dirty="0">
                <a:solidFill>
                  <a:schemeClr val="bg1"/>
                </a:solidFill>
              </a:rPr>
              <a:t>MENG</a:t>
            </a:r>
            <a:r>
              <a:rPr lang="id-ID" sz="1800" dirty="0">
                <a:solidFill>
                  <a:schemeClr val="bg1"/>
                </a:solidFill>
              </a:rPr>
              <a:t>EMBANGKAN SISTEM YANG PALING COCOK UNTUK MELAYANI SELURUH STAKEHOLDER</a:t>
            </a:r>
          </a:p>
          <a:p>
            <a:pPr marL="342900" indent="-342900">
              <a:buFont typeface="Calibri" pitchFamily="34" charset="0"/>
              <a:buAutoNum type="arabicPeriod"/>
              <a:defRPr/>
            </a:pPr>
            <a:r>
              <a:rPr lang="en-US" sz="1800" dirty="0">
                <a:solidFill>
                  <a:schemeClr val="bg1"/>
                </a:solidFill>
              </a:rPr>
              <a:t>MEN</a:t>
            </a:r>
            <a:r>
              <a:rPr lang="id-ID" sz="1800" dirty="0">
                <a:solidFill>
                  <a:schemeClr val="bg1"/>
                </a:solidFill>
              </a:rPr>
              <a:t>ETAPKAN STANDAR KUALITAS PADA SISTEM</a:t>
            </a:r>
          </a:p>
          <a:p>
            <a:pPr marL="342900" indent="-342900">
              <a:buFont typeface="Calibri" pitchFamily="34" charset="0"/>
              <a:buAutoNum type="arabicPeriod"/>
              <a:defRPr/>
            </a:pPr>
            <a:r>
              <a:rPr lang="id-ID" sz="1800" dirty="0">
                <a:solidFill>
                  <a:schemeClr val="bg1"/>
                </a:solidFill>
              </a:rPr>
              <a:t>AKURAT ,  FAIR DAN GUNAKAN DATA EVALUASI  DALAM MEMIMPIN</a:t>
            </a:r>
          </a:p>
          <a:p>
            <a:pPr marL="342900" indent="-342900">
              <a:buFont typeface="Calibri" pitchFamily="34" charset="0"/>
              <a:buAutoNum type="arabicPeriod"/>
              <a:defRPr/>
            </a:pPr>
            <a:r>
              <a:rPr lang="en-US" sz="1800" dirty="0">
                <a:solidFill>
                  <a:schemeClr val="bg1"/>
                </a:solidFill>
              </a:rPr>
              <a:t>MENG</a:t>
            </a:r>
            <a:r>
              <a:rPr lang="id-ID" sz="1800" dirty="0">
                <a:solidFill>
                  <a:schemeClr val="bg1"/>
                </a:solidFill>
              </a:rPr>
              <a:t>IKUTI SETIAP EVALUASI DENGAN PENGHARGAAN, PENGAKUAN </a:t>
            </a:r>
            <a:r>
              <a:rPr lang="en-US" sz="1800" dirty="0">
                <a:solidFill>
                  <a:schemeClr val="bg1"/>
                </a:solidFill>
              </a:rPr>
              <a:t>D</a:t>
            </a:r>
            <a:r>
              <a:rPr lang="id-ID" sz="1800" dirty="0">
                <a:solidFill>
                  <a:schemeClr val="bg1"/>
                </a:solidFill>
              </a:rPr>
              <a:t>AN PENGEMBANGAN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D8A26F73-C921-EAE0-704C-584212D0B472}"/>
              </a:ext>
            </a:extLst>
          </p:cNvPr>
          <p:cNvSpPr>
            <a:spLocks noGrp="1"/>
          </p:cNvSpPr>
          <p:nvPr>
            <p:ph type="title"/>
          </p:nvPr>
        </p:nvSpPr>
        <p:spPr/>
        <p:txBody>
          <a:bodyPr>
            <a:normAutofit/>
          </a:bodyPr>
          <a:lstStyle/>
          <a:p>
            <a:pPr algn="ctr">
              <a:defRPr/>
            </a:pPr>
            <a:r>
              <a:rPr lang="id-ID" dirty="0">
                <a:solidFill>
                  <a:srgbClr val="00B0F0"/>
                </a:solidFill>
              </a:rPr>
              <a:t>Kristalisasi</a:t>
            </a:r>
            <a:br>
              <a:rPr lang="id-ID" dirty="0">
                <a:solidFill>
                  <a:srgbClr val="FFC000"/>
                </a:solidFill>
              </a:rPr>
            </a:br>
            <a:r>
              <a:rPr lang="id-ID" sz="2700" dirty="0">
                <a:solidFill>
                  <a:srgbClr val="FFC000"/>
                </a:solidFill>
              </a:rPr>
              <a:t>DALAM PRAKTEK PEMIMPIN SEPERTI APA</a:t>
            </a:r>
            <a:r>
              <a:rPr lang="en-US" sz="2700" dirty="0">
                <a:solidFill>
                  <a:srgbClr val="FFC000"/>
                </a:solidFill>
              </a:rPr>
              <a:t> YANG DIHARAPKAN</a:t>
            </a:r>
            <a:endParaRPr lang="id-ID" sz="2700" dirty="0">
              <a:solidFill>
                <a:srgbClr val="FFC000"/>
              </a:solidFill>
            </a:endParaRPr>
          </a:p>
        </p:txBody>
      </p:sp>
      <p:sp>
        <p:nvSpPr>
          <p:cNvPr id="43011" name="Content Placeholder 2">
            <a:extLst>
              <a:ext uri="{FF2B5EF4-FFF2-40B4-BE49-F238E27FC236}">
                <a16:creationId xmlns:a16="http://schemas.microsoft.com/office/drawing/2014/main" id="{7436124C-64DF-6024-1755-5DB61FB0645F}"/>
              </a:ext>
            </a:extLst>
          </p:cNvPr>
          <p:cNvSpPr>
            <a:spLocks noGrp="1"/>
          </p:cNvSpPr>
          <p:nvPr>
            <p:ph idx="1"/>
          </p:nvPr>
        </p:nvSpPr>
        <p:spPr>
          <a:xfrm>
            <a:off x="628650" y="2464595"/>
            <a:ext cx="7886700" cy="3394472"/>
          </a:xfrm>
        </p:spPr>
        <p:txBody>
          <a:bodyPr/>
          <a:lstStyle/>
          <a:p>
            <a:pPr marL="385763" indent="-385763">
              <a:buFont typeface="Calibri" panose="020F0502020204030204" pitchFamily="34" charset="0"/>
              <a:buAutoNum type="arabicPeriod"/>
            </a:pPr>
            <a:r>
              <a:rPr lang="id-ID" altLang="en-US" dirty="0">
                <a:solidFill>
                  <a:schemeClr val="bg1"/>
                </a:solidFill>
              </a:rPr>
              <a:t>PEMIMPIN YANG  MEMPUNYAI </a:t>
            </a:r>
            <a:r>
              <a:rPr lang="id-ID" altLang="en-US" dirty="0">
                <a:solidFill>
                  <a:srgbClr val="00B0F0"/>
                </a:solidFill>
              </a:rPr>
              <a:t>VISI KEDEPAN</a:t>
            </a:r>
          </a:p>
          <a:p>
            <a:pPr marL="385763" indent="-385763">
              <a:buFont typeface="Calibri" panose="020F0502020204030204" pitchFamily="34" charset="0"/>
              <a:buAutoNum type="arabicPeriod"/>
            </a:pPr>
            <a:r>
              <a:rPr lang="id-ID" altLang="en-US" dirty="0">
                <a:solidFill>
                  <a:schemeClr val="bg1"/>
                </a:solidFill>
              </a:rPr>
              <a:t>PEMIMPIN  YANG MEMPUNYAI  </a:t>
            </a:r>
            <a:r>
              <a:rPr lang="id-ID" altLang="en-US" dirty="0">
                <a:solidFill>
                  <a:srgbClr val="00B0F0"/>
                </a:solidFill>
              </a:rPr>
              <a:t>RASA KEBERSAMAAN</a:t>
            </a:r>
            <a:r>
              <a:rPr lang="id-ID" altLang="en-US" dirty="0">
                <a:solidFill>
                  <a:schemeClr val="bg1"/>
                </a:solidFill>
              </a:rPr>
              <a:t> (jangan sampai ada perasaan dipinggirkan)</a:t>
            </a:r>
          </a:p>
          <a:p>
            <a:pPr marL="385763" indent="-385763">
              <a:buFont typeface="Calibri" panose="020F0502020204030204" pitchFamily="34" charset="0"/>
              <a:buAutoNum type="arabicPeriod"/>
            </a:pPr>
            <a:r>
              <a:rPr lang="id-ID" altLang="en-US" dirty="0">
                <a:solidFill>
                  <a:schemeClr val="bg1"/>
                </a:solidFill>
              </a:rPr>
              <a:t>PEMIMPIN YANG  MEMPERHATIKAN KE</a:t>
            </a:r>
            <a:r>
              <a:rPr lang="id-ID" altLang="en-US" dirty="0">
                <a:solidFill>
                  <a:srgbClr val="00B0F0"/>
                </a:solidFill>
              </a:rPr>
              <a:t>PEMIMPIN</a:t>
            </a:r>
            <a:r>
              <a:rPr lang="id-ID" altLang="en-US" dirty="0">
                <a:solidFill>
                  <a:schemeClr val="bg1"/>
                </a:solidFill>
              </a:rPr>
              <a:t>AN </a:t>
            </a:r>
            <a:r>
              <a:rPr lang="id-ID" altLang="en-US" dirty="0">
                <a:solidFill>
                  <a:srgbClr val="00B0F0"/>
                </a:solidFill>
              </a:rPr>
              <a:t>FORMAL </a:t>
            </a:r>
            <a:r>
              <a:rPr lang="id-ID" altLang="en-US" dirty="0">
                <a:solidFill>
                  <a:schemeClr val="bg1"/>
                </a:solidFill>
              </a:rPr>
              <a:t>DAN</a:t>
            </a:r>
            <a:r>
              <a:rPr lang="id-ID" altLang="en-US" dirty="0">
                <a:solidFill>
                  <a:srgbClr val="00B0F0"/>
                </a:solidFill>
              </a:rPr>
              <a:t> INFORMAL </a:t>
            </a:r>
            <a:r>
              <a:rPr lang="id-ID" altLang="en-US" dirty="0">
                <a:solidFill>
                  <a:schemeClr val="bg1"/>
                </a:solidFill>
              </a:rPr>
              <a:t>( tidak semua hal harus diformalkan)</a:t>
            </a:r>
            <a:endParaRPr lang="en-US" altLang="en-US" dirty="0">
              <a:solidFill>
                <a:schemeClr val="bg1"/>
              </a:solidFill>
            </a:endParaRPr>
          </a:p>
          <a:p>
            <a:pPr marL="385763" indent="-385763">
              <a:buFont typeface="Calibri" panose="020F0502020204030204" pitchFamily="34" charset="0"/>
              <a:buAutoNum type="arabicPeriod"/>
            </a:pPr>
            <a:r>
              <a:rPr lang="en-US" altLang="en-US" dirty="0">
                <a:solidFill>
                  <a:schemeClr val="bg1"/>
                </a:solidFill>
              </a:rPr>
              <a:t>PEMIMPIN YANG MELIHAT STAF SEBAGAI </a:t>
            </a:r>
            <a:r>
              <a:rPr lang="en-US" altLang="en-US" i="1" dirty="0">
                <a:solidFill>
                  <a:schemeClr val="bg1"/>
                </a:solidFill>
              </a:rPr>
              <a:t>HUMAN CAPITAL</a:t>
            </a:r>
            <a:endParaRPr lang="id-ID" altLang="en-US" i="1"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8EE3B811-0349-EBDA-5D7F-60AA95A81911}"/>
              </a:ext>
            </a:extLst>
          </p:cNvPr>
          <p:cNvSpPr>
            <a:spLocks noGrp="1"/>
          </p:cNvSpPr>
          <p:nvPr>
            <p:ph type="title"/>
          </p:nvPr>
        </p:nvSpPr>
        <p:spPr/>
        <p:txBody>
          <a:bodyPr/>
          <a:lstStyle/>
          <a:p>
            <a:pPr eaLnBrk="1" hangingPunct="1"/>
            <a:r>
              <a:rPr lang="id-ID" altLang="en-US">
                <a:solidFill>
                  <a:srgbClr val="FFC000"/>
                </a:solidFill>
              </a:rPr>
              <a:t>MEMIMPIN DENGAN REALITAS</a:t>
            </a:r>
          </a:p>
        </p:txBody>
      </p:sp>
      <p:sp>
        <p:nvSpPr>
          <p:cNvPr id="29699" name="Content Placeholder 2">
            <a:extLst>
              <a:ext uri="{FF2B5EF4-FFF2-40B4-BE49-F238E27FC236}">
                <a16:creationId xmlns:a16="http://schemas.microsoft.com/office/drawing/2014/main" id="{AA8F2F45-5E9B-36B4-F9A8-8406A84763F2}"/>
              </a:ext>
            </a:extLst>
          </p:cNvPr>
          <p:cNvSpPr>
            <a:spLocks noGrp="1"/>
          </p:cNvSpPr>
          <p:nvPr>
            <p:ph idx="1"/>
          </p:nvPr>
        </p:nvSpPr>
        <p:spPr/>
        <p:txBody>
          <a:bodyPr>
            <a:normAutofit/>
          </a:bodyPr>
          <a:lstStyle/>
          <a:p>
            <a:pPr eaLnBrk="1" hangingPunct="1">
              <a:buFont typeface="Arial" charset="0"/>
              <a:buChar char="•"/>
              <a:defRPr/>
            </a:pPr>
            <a:r>
              <a:rPr lang="id-ID">
                <a:solidFill>
                  <a:schemeClr val="bg1"/>
                </a:solidFill>
              </a:rPr>
              <a:t>Karena setiap orang adalah unik, memiliki kemauan dan keinginan maka menggerakan orang tidak sama dengan menggerakan mesin. </a:t>
            </a:r>
          </a:p>
          <a:p>
            <a:pPr eaLnBrk="1" hangingPunct="1">
              <a:buFont typeface="Arial" charset="0"/>
              <a:buChar char="•"/>
              <a:defRPr/>
            </a:pPr>
            <a:r>
              <a:rPr lang="id-ID">
                <a:solidFill>
                  <a:srgbClr val="00B0F0"/>
                </a:solidFill>
              </a:rPr>
              <a:t>Dalam hal ini harus ada kesadaran bahwa  setiap orang mempunyai sifat dan perilaku yang berbeda</a:t>
            </a:r>
            <a:r>
              <a:rPr lang="id-ID">
                <a:solidFill>
                  <a:schemeClr val="bg1"/>
                </a:solidFill>
              </a:rPr>
              <a:t>.</a:t>
            </a:r>
          </a:p>
          <a:p>
            <a:pPr eaLnBrk="1" hangingPunct="1">
              <a:buFont typeface="Arial" charset="0"/>
              <a:buChar char="•"/>
              <a:defRPr/>
            </a:pPr>
            <a:r>
              <a:rPr lang="id-ID">
                <a:solidFill>
                  <a:schemeClr val="bg1"/>
                </a:solidFill>
              </a:rPr>
              <a:t> Dengan realitas tersebut maka pimpinan perlu memahami beberapa hal yang bisa berupa </a:t>
            </a:r>
            <a:r>
              <a:rPr lang="id-ID">
                <a:solidFill>
                  <a:srgbClr val="FFC000"/>
                </a:solidFill>
              </a:rPr>
              <a:t>kiat atau seni dalam memimpin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117BA-5A73-569E-25FF-B8D7F124A148}"/>
              </a:ext>
            </a:extLst>
          </p:cNvPr>
          <p:cNvSpPr>
            <a:spLocks noGrp="1"/>
          </p:cNvSpPr>
          <p:nvPr>
            <p:ph type="title"/>
          </p:nvPr>
        </p:nvSpPr>
        <p:spPr>
          <a:xfrm>
            <a:off x="628651" y="1107171"/>
            <a:ext cx="8390417" cy="994172"/>
          </a:xfrm>
        </p:spPr>
        <p:txBody>
          <a:bodyPr/>
          <a:lstStyle/>
          <a:p>
            <a:r>
              <a:rPr lang="en-US" dirty="0">
                <a:solidFill>
                  <a:schemeClr val="accent4"/>
                </a:solidFill>
              </a:rPr>
              <a:t>PEMIMPIN YANG DIKELILINGI PARA   PEMIMPIN </a:t>
            </a:r>
          </a:p>
        </p:txBody>
      </p:sp>
      <p:sp>
        <p:nvSpPr>
          <p:cNvPr id="3" name="Content Placeholder 2">
            <a:extLst>
              <a:ext uri="{FF2B5EF4-FFF2-40B4-BE49-F238E27FC236}">
                <a16:creationId xmlns:a16="http://schemas.microsoft.com/office/drawing/2014/main" id="{0790F0EC-1F12-1D76-E9FF-6C2E563A4565}"/>
              </a:ext>
            </a:extLst>
          </p:cNvPr>
          <p:cNvSpPr>
            <a:spLocks noGrp="1"/>
          </p:cNvSpPr>
          <p:nvPr>
            <p:ph idx="1"/>
          </p:nvPr>
        </p:nvSpPr>
        <p:spPr/>
        <p:txBody>
          <a:bodyPr>
            <a:normAutofit/>
          </a:bodyPr>
          <a:lstStyle/>
          <a:p>
            <a:r>
              <a:rPr lang="en-US" dirty="0" err="1">
                <a:solidFill>
                  <a:schemeClr val="bg1"/>
                </a:solidFill>
              </a:rPr>
              <a:t>Pemimpin</a:t>
            </a:r>
            <a:r>
              <a:rPr lang="en-US" dirty="0">
                <a:solidFill>
                  <a:schemeClr val="bg1"/>
                </a:solidFill>
              </a:rPr>
              <a:t> </a:t>
            </a:r>
            <a:r>
              <a:rPr lang="en-US" dirty="0" err="1">
                <a:solidFill>
                  <a:schemeClr val="bg1"/>
                </a:solidFill>
              </a:rPr>
              <a:t>tak</a:t>
            </a:r>
            <a:r>
              <a:rPr lang="en-US" dirty="0">
                <a:solidFill>
                  <a:schemeClr val="bg1"/>
                </a:solidFill>
              </a:rPr>
              <a:t> </a:t>
            </a:r>
            <a:r>
              <a:rPr lang="en-US" dirty="0" err="1">
                <a:solidFill>
                  <a:schemeClr val="bg1"/>
                </a:solidFill>
              </a:rPr>
              <a:t>dapat</a:t>
            </a:r>
            <a:r>
              <a:rPr lang="en-US" dirty="0">
                <a:solidFill>
                  <a:schemeClr val="bg1"/>
                </a:solidFill>
              </a:rPr>
              <a:t> </a:t>
            </a:r>
            <a:r>
              <a:rPr lang="en-US" dirty="0" err="1">
                <a:solidFill>
                  <a:schemeClr val="bg1"/>
                </a:solidFill>
              </a:rPr>
              <a:t>melakukan</a:t>
            </a:r>
            <a:r>
              <a:rPr lang="en-US" dirty="0">
                <a:solidFill>
                  <a:schemeClr val="bg1"/>
                </a:solidFill>
              </a:rPr>
              <a:t>  program </a:t>
            </a:r>
            <a:r>
              <a:rPr lang="en-US" dirty="0" err="1">
                <a:solidFill>
                  <a:schemeClr val="bg1"/>
                </a:solidFill>
              </a:rPr>
              <a:t>program</a:t>
            </a:r>
            <a:r>
              <a:rPr lang="en-US" dirty="0">
                <a:solidFill>
                  <a:schemeClr val="bg1"/>
                </a:solidFill>
              </a:rPr>
              <a:t> </a:t>
            </a:r>
            <a:r>
              <a:rPr lang="en-US" dirty="0" err="1">
                <a:solidFill>
                  <a:schemeClr val="bg1"/>
                </a:solidFill>
              </a:rPr>
              <a:t>sendirian</a:t>
            </a:r>
            <a:r>
              <a:rPr lang="en-US" dirty="0">
                <a:solidFill>
                  <a:schemeClr val="bg1"/>
                </a:solidFill>
              </a:rPr>
              <a:t>.</a:t>
            </a:r>
          </a:p>
          <a:p>
            <a:r>
              <a:rPr lang="en-US" dirty="0" err="1">
                <a:solidFill>
                  <a:schemeClr val="bg1"/>
                </a:solidFill>
              </a:rPr>
              <a:t>Pemimpin</a:t>
            </a:r>
            <a:r>
              <a:rPr lang="en-US" dirty="0">
                <a:solidFill>
                  <a:schemeClr val="bg1"/>
                </a:solidFill>
              </a:rPr>
              <a:t> yang </a:t>
            </a:r>
            <a:r>
              <a:rPr lang="en-US" dirty="0" err="1">
                <a:solidFill>
                  <a:schemeClr val="bg1"/>
                </a:solidFill>
              </a:rPr>
              <a:t>dikelilingi</a:t>
            </a:r>
            <a:r>
              <a:rPr lang="en-US" dirty="0">
                <a:solidFill>
                  <a:schemeClr val="bg1"/>
                </a:solidFill>
              </a:rPr>
              <a:t> para </a:t>
            </a:r>
            <a:r>
              <a:rPr lang="en-US" dirty="0" err="1">
                <a:solidFill>
                  <a:schemeClr val="bg1"/>
                </a:solidFill>
              </a:rPr>
              <a:t>pemimpin</a:t>
            </a:r>
            <a:r>
              <a:rPr lang="en-US" dirty="0">
                <a:solidFill>
                  <a:schemeClr val="bg1"/>
                </a:solidFill>
              </a:rPr>
              <a:t> yang </a:t>
            </a:r>
            <a:r>
              <a:rPr lang="en-US" dirty="0" err="1">
                <a:solidFill>
                  <a:schemeClr val="bg1"/>
                </a:solidFill>
              </a:rPr>
              <a:t>akan</a:t>
            </a:r>
            <a:r>
              <a:rPr lang="en-US" dirty="0">
                <a:solidFill>
                  <a:schemeClr val="bg1"/>
                </a:solidFill>
              </a:rPr>
              <a:t> </a:t>
            </a:r>
            <a:r>
              <a:rPr lang="en-US" dirty="0" err="1">
                <a:solidFill>
                  <a:schemeClr val="bg1"/>
                </a:solidFill>
              </a:rPr>
              <a:t>memberikan</a:t>
            </a:r>
            <a:r>
              <a:rPr lang="en-US" dirty="0">
                <a:solidFill>
                  <a:schemeClr val="bg1"/>
                </a:solidFill>
              </a:rPr>
              <a:t> </a:t>
            </a:r>
            <a:r>
              <a:rPr lang="en-US" dirty="0" err="1">
                <a:solidFill>
                  <a:schemeClr val="bg1"/>
                </a:solidFill>
              </a:rPr>
              <a:t>dampak</a:t>
            </a:r>
            <a:r>
              <a:rPr lang="en-US" dirty="0">
                <a:solidFill>
                  <a:schemeClr val="bg1"/>
                </a:solidFill>
              </a:rPr>
              <a:t> </a:t>
            </a:r>
            <a:r>
              <a:rPr lang="en-US" dirty="0" err="1">
                <a:solidFill>
                  <a:schemeClr val="bg1"/>
                </a:solidFill>
              </a:rPr>
              <a:t>positif</a:t>
            </a:r>
            <a:r>
              <a:rPr lang="en-US" dirty="0">
                <a:solidFill>
                  <a:schemeClr val="bg1"/>
                </a:solidFill>
              </a:rPr>
              <a:t> </a:t>
            </a:r>
            <a:r>
              <a:rPr lang="en-US" dirty="0" err="1">
                <a:solidFill>
                  <a:schemeClr val="bg1"/>
                </a:solidFill>
              </a:rPr>
              <a:t>organisasi</a:t>
            </a:r>
            <a:r>
              <a:rPr lang="en-US" dirty="0">
                <a:solidFill>
                  <a:schemeClr val="bg1"/>
                </a:solidFill>
              </a:rPr>
              <a:t>.</a:t>
            </a:r>
          </a:p>
          <a:p>
            <a:r>
              <a:rPr lang="en-US" dirty="0" err="1">
                <a:solidFill>
                  <a:schemeClr val="bg1"/>
                </a:solidFill>
              </a:rPr>
              <a:t>Pemimpin</a:t>
            </a:r>
            <a:r>
              <a:rPr lang="en-US" dirty="0">
                <a:solidFill>
                  <a:schemeClr val="bg1"/>
                </a:solidFill>
              </a:rPr>
              <a:t> </a:t>
            </a:r>
            <a:r>
              <a:rPr lang="en-US" dirty="0" err="1">
                <a:solidFill>
                  <a:schemeClr val="bg1"/>
                </a:solidFill>
              </a:rPr>
              <a:t>harus</a:t>
            </a:r>
            <a:r>
              <a:rPr lang="en-US" dirty="0">
                <a:solidFill>
                  <a:schemeClr val="bg1"/>
                </a:solidFill>
              </a:rPr>
              <a:t> </a:t>
            </a:r>
            <a:r>
              <a:rPr lang="en-US" dirty="0" err="1">
                <a:solidFill>
                  <a:schemeClr val="bg1"/>
                </a:solidFill>
              </a:rPr>
              <a:t>melahirkan</a:t>
            </a:r>
            <a:r>
              <a:rPr lang="en-US" dirty="0">
                <a:solidFill>
                  <a:schemeClr val="bg1"/>
                </a:solidFill>
              </a:rPr>
              <a:t> </a:t>
            </a:r>
            <a:r>
              <a:rPr lang="en-US" dirty="0" err="1">
                <a:solidFill>
                  <a:schemeClr val="bg1"/>
                </a:solidFill>
              </a:rPr>
              <a:t>pemimpin</a:t>
            </a:r>
            <a:r>
              <a:rPr lang="en-US" dirty="0">
                <a:solidFill>
                  <a:schemeClr val="bg1"/>
                </a:solidFill>
              </a:rPr>
              <a:t> </a:t>
            </a:r>
            <a:r>
              <a:rPr lang="en-US" dirty="0" err="1">
                <a:solidFill>
                  <a:schemeClr val="bg1"/>
                </a:solidFill>
              </a:rPr>
              <a:t>baru</a:t>
            </a:r>
            <a:endParaRPr lang="en-US" dirty="0">
              <a:solidFill>
                <a:schemeClr val="bg1"/>
              </a:solidFill>
            </a:endParaRPr>
          </a:p>
          <a:p>
            <a:r>
              <a:rPr lang="en-US" dirty="0" err="1">
                <a:solidFill>
                  <a:schemeClr val="bg1"/>
                </a:solidFill>
              </a:rPr>
              <a:t>Semakin</a:t>
            </a:r>
            <a:r>
              <a:rPr lang="en-US" dirty="0">
                <a:solidFill>
                  <a:schemeClr val="bg1"/>
                </a:solidFill>
              </a:rPr>
              <a:t> </a:t>
            </a:r>
            <a:r>
              <a:rPr lang="en-US" dirty="0" err="1">
                <a:solidFill>
                  <a:schemeClr val="bg1"/>
                </a:solidFill>
              </a:rPr>
              <a:t>banyak</a:t>
            </a:r>
            <a:r>
              <a:rPr lang="en-US" dirty="0">
                <a:solidFill>
                  <a:schemeClr val="bg1"/>
                </a:solidFill>
              </a:rPr>
              <a:t> orang yang </a:t>
            </a:r>
            <a:r>
              <a:rPr lang="en-US" dirty="0" err="1">
                <a:solidFill>
                  <a:schemeClr val="bg1"/>
                </a:solidFill>
              </a:rPr>
              <a:t>dipimpin</a:t>
            </a:r>
            <a:r>
              <a:rPr lang="en-US" dirty="0">
                <a:solidFill>
                  <a:schemeClr val="bg1"/>
                </a:solidFill>
              </a:rPr>
              <a:t> </a:t>
            </a:r>
            <a:r>
              <a:rPr lang="en-US" dirty="0" err="1">
                <a:solidFill>
                  <a:schemeClr val="bg1"/>
                </a:solidFill>
              </a:rPr>
              <a:t>semakin</a:t>
            </a:r>
            <a:r>
              <a:rPr lang="en-US" dirty="0">
                <a:solidFill>
                  <a:schemeClr val="bg1"/>
                </a:solidFill>
              </a:rPr>
              <a:t> </a:t>
            </a:r>
            <a:r>
              <a:rPr lang="en-US" dirty="0" err="1">
                <a:solidFill>
                  <a:schemeClr val="bg1"/>
                </a:solidFill>
              </a:rPr>
              <a:t>banyak</a:t>
            </a:r>
            <a:r>
              <a:rPr lang="en-US" dirty="0">
                <a:solidFill>
                  <a:schemeClr val="bg1"/>
                </a:solidFill>
              </a:rPr>
              <a:t> </a:t>
            </a:r>
            <a:r>
              <a:rPr lang="en-US" dirty="0" err="1">
                <a:solidFill>
                  <a:schemeClr val="bg1"/>
                </a:solidFill>
              </a:rPr>
              <a:t>pemimpin</a:t>
            </a:r>
            <a:r>
              <a:rPr lang="en-US" dirty="0">
                <a:solidFill>
                  <a:schemeClr val="bg1"/>
                </a:solidFill>
              </a:rPr>
              <a:t> </a:t>
            </a:r>
            <a:r>
              <a:rPr lang="en-US" dirty="0" err="1">
                <a:solidFill>
                  <a:schemeClr val="bg1"/>
                </a:solidFill>
              </a:rPr>
              <a:t>membutuhkan</a:t>
            </a:r>
            <a:r>
              <a:rPr lang="en-US" dirty="0">
                <a:solidFill>
                  <a:schemeClr val="bg1"/>
                </a:solidFill>
              </a:rPr>
              <a:t> </a:t>
            </a:r>
            <a:r>
              <a:rPr lang="en-US" dirty="0" err="1">
                <a:solidFill>
                  <a:schemeClr val="bg1"/>
                </a:solidFill>
              </a:rPr>
              <a:t>lebih</a:t>
            </a:r>
            <a:r>
              <a:rPr lang="en-US" dirty="0">
                <a:solidFill>
                  <a:schemeClr val="bg1"/>
                </a:solidFill>
              </a:rPr>
              <a:t> </a:t>
            </a:r>
            <a:r>
              <a:rPr lang="en-US" dirty="0" err="1">
                <a:solidFill>
                  <a:schemeClr val="bg1"/>
                </a:solidFill>
              </a:rPr>
              <a:t>banyak</a:t>
            </a:r>
            <a:r>
              <a:rPr lang="en-US" dirty="0">
                <a:solidFill>
                  <a:schemeClr val="bg1"/>
                </a:solidFill>
              </a:rPr>
              <a:t> </a:t>
            </a:r>
            <a:r>
              <a:rPr lang="en-US" dirty="0" err="1">
                <a:solidFill>
                  <a:schemeClr val="bg1"/>
                </a:solidFill>
              </a:rPr>
              <a:t>pemimpin</a:t>
            </a:r>
            <a:r>
              <a:rPr lang="en-US" dirty="0">
                <a:solidFill>
                  <a:schemeClr val="bg1"/>
                </a:solidFill>
              </a:rPr>
              <a:t> lain.</a:t>
            </a:r>
          </a:p>
          <a:p>
            <a:endParaRPr lang="en-US" dirty="0">
              <a:solidFill>
                <a:schemeClr val="bg1"/>
              </a:solidFill>
            </a:endParaRPr>
          </a:p>
          <a:p>
            <a:r>
              <a:rPr lang="en-US" dirty="0">
                <a:solidFill>
                  <a:srgbClr val="FFC000"/>
                </a:solidFill>
              </a:rPr>
              <a:t>Cara </a:t>
            </a:r>
            <a:r>
              <a:rPr lang="en-US" dirty="0" err="1">
                <a:solidFill>
                  <a:srgbClr val="FFC000"/>
                </a:solidFill>
              </a:rPr>
              <a:t>terbaik</a:t>
            </a:r>
            <a:r>
              <a:rPr lang="en-US" dirty="0">
                <a:solidFill>
                  <a:srgbClr val="FFC000"/>
                </a:solidFill>
              </a:rPr>
              <a:t> </a:t>
            </a:r>
            <a:r>
              <a:rPr lang="en-US" dirty="0" err="1">
                <a:solidFill>
                  <a:srgbClr val="FFC000"/>
                </a:solidFill>
              </a:rPr>
              <a:t>ialah</a:t>
            </a:r>
            <a:r>
              <a:rPr lang="en-US" dirty="0">
                <a:solidFill>
                  <a:srgbClr val="FFC000"/>
                </a:solidFill>
              </a:rPr>
              <a:t> </a:t>
            </a:r>
            <a:r>
              <a:rPr lang="en-US" dirty="0" err="1">
                <a:solidFill>
                  <a:srgbClr val="FFC000"/>
                </a:solidFill>
              </a:rPr>
              <a:t>dengan</a:t>
            </a:r>
            <a:r>
              <a:rPr lang="en-US" dirty="0">
                <a:solidFill>
                  <a:srgbClr val="FFC000"/>
                </a:solidFill>
              </a:rPr>
              <a:t> </a:t>
            </a:r>
            <a:r>
              <a:rPr lang="en-US" dirty="0" err="1">
                <a:solidFill>
                  <a:srgbClr val="FFC000"/>
                </a:solidFill>
              </a:rPr>
              <a:t>lebih</a:t>
            </a:r>
            <a:r>
              <a:rPr lang="en-US" dirty="0">
                <a:solidFill>
                  <a:srgbClr val="FFC000"/>
                </a:solidFill>
              </a:rPr>
              <a:t> </a:t>
            </a:r>
            <a:r>
              <a:rPr lang="en-US" dirty="0" err="1">
                <a:solidFill>
                  <a:srgbClr val="FFC000"/>
                </a:solidFill>
              </a:rPr>
              <a:t>dulu</a:t>
            </a:r>
            <a:r>
              <a:rPr lang="en-US" dirty="0">
                <a:solidFill>
                  <a:srgbClr val="FFC000"/>
                </a:solidFill>
              </a:rPr>
              <a:t> </a:t>
            </a:r>
            <a:r>
              <a:rPr lang="en-US" dirty="0" err="1">
                <a:solidFill>
                  <a:srgbClr val="FFC000"/>
                </a:solidFill>
              </a:rPr>
              <a:t>bersatu</a:t>
            </a:r>
            <a:r>
              <a:rPr lang="en-US" dirty="0">
                <a:solidFill>
                  <a:srgbClr val="FFC000"/>
                </a:solidFill>
              </a:rPr>
              <a:t> </a:t>
            </a:r>
            <a:r>
              <a:rPr lang="en-US" dirty="0" err="1">
                <a:solidFill>
                  <a:srgbClr val="FFC000"/>
                </a:solidFill>
              </a:rPr>
              <a:t>hati</a:t>
            </a:r>
            <a:r>
              <a:rPr lang="en-US" dirty="0">
                <a:solidFill>
                  <a:srgbClr val="FFC000"/>
                </a:solidFill>
              </a:rPr>
              <a:t> </a:t>
            </a:r>
            <a:r>
              <a:rPr lang="en-US" dirty="0" err="1">
                <a:solidFill>
                  <a:srgbClr val="FFC000"/>
                </a:solidFill>
              </a:rPr>
              <a:t>dengan</a:t>
            </a:r>
            <a:r>
              <a:rPr lang="en-US" dirty="0">
                <a:solidFill>
                  <a:srgbClr val="FFC000"/>
                </a:solidFill>
              </a:rPr>
              <a:t> </a:t>
            </a:r>
            <a:r>
              <a:rPr lang="en-US" dirty="0" err="1">
                <a:solidFill>
                  <a:srgbClr val="FFC000"/>
                </a:solidFill>
              </a:rPr>
              <a:t>pemimpin</a:t>
            </a:r>
            <a:r>
              <a:rPr lang="en-US" dirty="0">
                <a:solidFill>
                  <a:srgbClr val="FFC000"/>
                </a:solidFill>
              </a:rPr>
              <a:t> lain </a:t>
            </a:r>
            <a:r>
              <a:rPr lang="en-US" dirty="0" err="1">
                <a:solidFill>
                  <a:srgbClr val="FFC000"/>
                </a:solidFill>
              </a:rPr>
              <a:t>untuk</a:t>
            </a:r>
            <a:r>
              <a:rPr lang="en-US" dirty="0">
                <a:solidFill>
                  <a:srgbClr val="FFC000"/>
                </a:solidFill>
              </a:rPr>
              <a:t> </a:t>
            </a:r>
            <a:r>
              <a:rPr lang="en-US" dirty="0" err="1">
                <a:solidFill>
                  <a:srgbClr val="FFC000"/>
                </a:solidFill>
              </a:rPr>
              <a:t>kerjasama</a:t>
            </a:r>
            <a:r>
              <a:rPr lang="en-US" dirty="0">
                <a:solidFill>
                  <a:srgbClr val="FFC000"/>
                </a:solidFill>
              </a:rPr>
              <a:t> </a:t>
            </a:r>
            <a:r>
              <a:rPr lang="en-US" dirty="0" err="1">
                <a:solidFill>
                  <a:srgbClr val="FFC000"/>
                </a:solidFill>
              </a:rPr>
              <a:t>mencapai</a:t>
            </a:r>
            <a:r>
              <a:rPr lang="en-US" dirty="0">
                <a:solidFill>
                  <a:srgbClr val="FFC000"/>
                </a:solidFill>
              </a:rPr>
              <a:t> </a:t>
            </a:r>
            <a:r>
              <a:rPr lang="en-US" dirty="0" err="1">
                <a:solidFill>
                  <a:srgbClr val="FFC000"/>
                </a:solidFill>
              </a:rPr>
              <a:t>tujuan</a:t>
            </a:r>
            <a:endParaRPr lang="en-US" dirty="0">
              <a:solidFill>
                <a:srgbClr val="FFC000"/>
              </a:solidFill>
            </a:endParaRPr>
          </a:p>
          <a:p>
            <a:endParaRPr lang="en-US"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1181601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id-ID" dirty="0">
                <a:solidFill>
                  <a:srgbClr val="FFFF00"/>
                </a:solidFill>
              </a:rPr>
              <a:t>FUNGSI UTAMA PIMPINAN</a:t>
            </a:r>
          </a:p>
        </p:txBody>
      </p:sp>
      <p:sp>
        <p:nvSpPr>
          <p:cNvPr id="24579" name="Content Placeholder 2"/>
          <p:cNvSpPr>
            <a:spLocks noGrp="1"/>
          </p:cNvSpPr>
          <p:nvPr>
            <p:ph idx="1"/>
          </p:nvPr>
        </p:nvSpPr>
        <p:spPr/>
        <p:txBody>
          <a:bodyPr/>
          <a:lstStyle/>
          <a:p>
            <a:pPr algn="ctr" eaLnBrk="1" hangingPunct="1"/>
            <a:r>
              <a:rPr lang="id-ID" dirty="0">
                <a:solidFill>
                  <a:srgbClr val="FFFF00"/>
                </a:solidFill>
              </a:rPr>
              <a:t>Salah satu fungsi utama seorang pimpinan adalah </a:t>
            </a:r>
            <a:r>
              <a:rPr lang="id-ID" dirty="0">
                <a:solidFill>
                  <a:srgbClr val="00B0F0"/>
                </a:solidFill>
              </a:rPr>
              <a:t>menggerakan staf agar bisa mengeluarkan semua potensi yang dimiliki untuk tercapainya tujuan bersama </a:t>
            </a:r>
            <a:r>
              <a:rPr lang="id-ID" dirty="0">
                <a:solidFill>
                  <a:srgbClr val="FFFF00"/>
                </a:solidFill>
              </a:rPr>
              <a:t>(tujuan institusi). </a:t>
            </a:r>
          </a:p>
          <a:p>
            <a:pPr algn="ctr" eaLnBrk="1" hangingPunct="1"/>
            <a:endParaRPr lang="id-ID" dirty="0">
              <a:solidFill>
                <a:schemeClr val="bg1"/>
              </a:solidFill>
            </a:endParaRPr>
          </a:p>
          <a:p>
            <a:pPr algn="ctr" eaLnBrk="1" hangingPunct="1"/>
            <a:r>
              <a:rPr lang="id-ID" sz="3000" dirty="0">
                <a:solidFill>
                  <a:srgbClr val="FFFF00"/>
                </a:solidFill>
              </a:rPr>
              <a:t>Pemimpin harus mengawal secara aktif perubahan institusi </a:t>
            </a:r>
          </a:p>
          <a:p>
            <a:pPr eaLnBrk="1" hangingPunct="1"/>
            <a:endParaRPr lang="id-ID" dirty="0"/>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22</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334926" y="1232283"/>
            <a:ext cx="8180425" cy="4219591"/>
          </a:xfrm>
        </p:spPr>
        <p:txBody>
          <a:bodyPr>
            <a:normAutofit/>
          </a:bodyPr>
          <a:lstStyle/>
          <a:p>
            <a:pPr algn="ctr"/>
            <a:r>
              <a:rPr lang="id-ID" sz="2400" dirty="0">
                <a:solidFill>
                  <a:srgbClr val="FFFF00"/>
                </a:solidFill>
              </a:rPr>
              <a:t>Perubahan merupakan jalan utama dalam meningkatkan mutu institusi</a:t>
            </a:r>
          </a:p>
          <a:p>
            <a:pPr algn="ctr"/>
            <a:endParaRPr lang="id-ID" sz="2400" dirty="0">
              <a:solidFill>
                <a:srgbClr val="FFFF00"/>
              </a:solidFill>
            </a:endParaRPr>
          </a:p>
          <a:p>
            <a:r>
              <a:rPr lang="id-ID" dirty="0">
                <a:solidFill>
                  <a:schemeClr val="bg1"/>
                </a:solidFill>
              </a:rPr>
              <a:t>Perubahan dapat sangat </a:t>
            </a:r>
            <a:r>
              <a:rPr lang="id-ID" dirty="0">
                <a:solidFill>
                  <a:srgbClr val="FFFF00"/>
                </a:solidFill>
              </a:rPr>
              <a:t>drastis</a:t>
            </a:r>
            <a:r>
              <a:rPr lang="id-ID" dirty="0">
                <a:solidFill>
                  <a:schemeClr val="bg1"/>
                </a:solidFill>
              </a:rPr>
              <a:t> yaitu perubahan arah  pengembangan institusi   namun juga dapat berupa perubahan secara </a:t>
            </a:r>
            <a:r>
              <a:rPr lang="id-ID" dirty="0">
                <a:solidFill>
                  <a:srgbClr val="FFFF00"/>
                </a:solidFill>
              </a:rPr>
              <a:t>bertahap</a:t>
            </a:r>
            <a:r>
              <a:rPr lang="id-ID" dirty="0">
                <a:solidFill>
                  <a:schemeClr val="bg1"/>
                </a:solidFill>
              </a:rPr>
              <a:t> berbagai proses </a:t>
            </a:r>
            <a:r>
              <a:rPr lang="en-US" dirty="0">
                <a:solidFill>
                  <a:schemeClr val="bg1"/>
                </a:solidFill>
              </a:rPr>
              <a:t> </a:t>
            </a:r>
            <a:r>
              <a:rPr lang="id-ID" dirty="0">
                <a:solidFill>
                  <a:schemeClr val="bg1"/>
                </a:solidFill>
              </a:rPr>
              <a:t>didalam institusi</a:t>
            </a:r>
          </a:p>
          <a:p>
            <a:pPr>
              <a:buNone/>
            </a:pPr>
            <a:endParaRPr lang="en-US" dirty="0">
              <a:solidFill>
                <a:schemeClr val="bg1"/>
              </a:solidFill>
            </a:endParaRPr>
          </a:p>
          <a:p>
            <a:pPr>
              <a:buNone/>
            </a:pPr>
            <a:endParaRPr lang="id-ID" dirty="0">
              <a:solidFill>
                <a:schemeClr val="bg1"/>
              </a:solidFill>
            </a:endParaRPr>
          </a:p>
          <a:p>
            <a:r>
              <a:rPr lang="id-ID" dirty="0">
                <a:solidFill>
                  <a:schemeClr val="bg1"/>
                </a:solidFill>
              </a:rPr>
              <a:t>Tugas pimpinan ialah memberikan insentif atau akselerasi agar tujuan perubahan tercapai dengan sedikit mungkin resiko</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23</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
        <p:nvSpPr>
          <p:cNvPr id="6" name="Arrow: Down 5">
            <a:extLst>
              <a:ext uri="{FF2B5EF4-FFF2-40B4-BE49-F238E27FC236}">
                <a16:creationId xmlns:a16="http://schemas.microsoft.com/office/drawing/2014/main" id="{16141515-5009-B831-8658-3A8E5FE11284}"/>
              </a:ext>
            </a:extLst>
          </p:cNvPr>
          <p:cNvSpPr/>
          <p:nvPr/>
        </p:nvSpPr>
        <p:spPr>
          <a:xfrm>
            <a:off x="3910787" y="3423657"/>
            <a:ext cx="1028700" cy="526312"/>
          </a:xfrm>
          <a:prstGeom prst="downArrow">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a:extLst>
              <a:ext uri="{FF2B5EF4-FFF2-40B4-BE49-F238E27FC236}">
                <a16:creationId xmlns:a16="http://schemas.microsoft.com/office/drawing/2014/main" id="{409EFDA2-288E-4704-9DD8-B4685DAACE83}"/>
              </a:ext>
            </a:extLst>
          </p:cNvPr>
          <p:cNvSpPr>
            <a:spLocks noGrp="1" noChangeArrowheads="1"/>
          </p:cNvSpPr>
          <p:nvPr>
            <p:ph type="title"/>
          </p:nvPr>
        </p:nvSpPr>
        <p:spPr>
          <a:xfrm>
            <a:off x="1143000" y="851297"/>
            <a:ext cx="5915025" cy="994172"/>
          </a:xfrm>
        </p:spPr>
        <p:txBody>
          <a:bodyPr/>
          <a:lstStyle/>
          <a:p>
            <a:r>
              <a:rPr lang="en-SG" altLang="en-US" sz="3600" dirty="0">
                <a:solidFill>
                  <a:srgbClr val="FF0000"/>
                </a:solidFill>
              </a:rPr>
              <a:t>Outcomes-Based Concept</a:t>
            </a:r>
          </a:p>
        </p:txBody>
      </p:sp>
      <p:sp>
        <p:nvSpPr>
          <p:cNvPr id="138261" name="Text Box 5">
            <a:extLst>
              <a:ext uri="{FF2B5EF4-FFF2-40B4-BE49-F238E27FC236}">
                <a16:creationId xmlns:a16="http://schemas.microsoft.com/office/drawing/2014/main" id="{85D8497E-47FB-4EB9-8492-DEB9EDE401A0}"/>
              </a:ext>
            </a:extLst>
          </p:cNvPr>
          <p:cNvSpPr txBox="1">
            <a:spLocks noChangeArrowheads="1"/>
          </p:cNvSpPr>
          <p:nvPr/>
        </p:nvSpPr>
        <p:spPr bwMode="auto">
          <a:xfrm>
            <a:off x="1143001" y="5747147"/>
            <a:ext cx="2807494"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50000"/>
              </a:spcBef>
              <a:buFontTx/>
              <a:buNone/>
            </a:pPr>
            <a:r>
              <a:rPr lang="en-US" altLang="en-US" sz="1350">
                <a:solidFill>
                  <a:schemeClr val="bg1"/>
                </a:solidFill>
              </a:rPr>
              <a:t>OBE</a:t>
            </a:r>
          </a:p>
        </p:txBody>
      </p:sp>
      <p:sp>
        <p:nvSpPr>
          <p:cNvPr id="138262" name="Slide Number Placeholder 3">
            <a:extLst>
              <a:ext uri="{FF2B5EF4-FFF2-40B4-BE49-F238E27FC236}">
                <a16:creationId xmlns:a16="http://schemas.microsoft.com/office/drawing/2014/main" id="{2FA21FC7-6BF6-481E-ABBB-518170B1D81B}"/>
              </a:ext>
            </a:extLst>
          </p:cNvPr>
          <p:cNvSpPr>
            <a:spLocks noGrp="1"/>
          </p:cNvSpPr>
          <p:nvPr>
            <p:ph type="sldNum" sz="quarter" idx="12"/>
          </p:nvPr>
        </p:nvSpPr>
        <p:spPr>
          <a:xfrm>
            <a:off x="3764756" y="5779295"/>
            <a:ext cx="1600200" cy="18811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fld id="{BA1D610F-7019-4472-B823-971E67EAE822}" type="slidenum">
              <a:rPr lang="en-US" altLang="en-US" sz="1050">
                <a:solidFill>
                  <a:schemeClr val="bg1"/>
                </a:solidFill>
              </a:rPr>
              <a:pPr>
                <a:spcBef>
                  <a:spcPct val="0"/>
                </a:spcBef>
                <a:buFontTx/>
                <a:buNone/>
              </a:pPr>
              <a:t>24</a:t>
            </a:fld>
            <a:endParaRPr lang="en-US" altLang="en-US" sz="1050">
              <a:solidFill>
                <a:schemeClr val="bg1"/>
              </a:solidFill>
            </a:endParaRPr>
          </a:p>
        </p:txBody>
      </p:sp>
      <p:pic>
        <p:nvPicPr>
          <p:cNvPr id="2" name="Picture 1">
            <a:extLst>
              <a:ext uri="{FF2B5EF4-FFF2-40B4-BE49-F238E27FC236}">
                <a16:creationId xmlns:a16="http://schemas.microsoft.com/office/drawing/2014/main" id="{04F1E410-6995-4F6C-894D-C36955DDF679}"/>
              </a:ext>
            </a:extLst>
          </p:cNvPr>
          <p:cNvPicPr>
            <a:picLocks noChangeAspect="1"/>
          </p:cNvPicPr>
          <p:nvPr/>
        </p:nvPicPr>
        <p:blipFill>
          <a:blip r:embed="rId3"/>
          <a:stretch>
            <a:fillRect/>
          </a:stretch>
        </p:blipFill>
        <p:spPr>
          <a:xfrm>
            <a:off x="1210992" y="1921555"/>
            <a:ext cx="6790009" cy="371735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1371600"/>
            <a:ext cx="7886700" cy="1325563"/>
          </a:xfrm>
        </p:spPr>
        <p:txBody>
          <a:bodyPr/>
          <a:lstStyle/>
          <a:p>
            <a:pPr algn="ctr"/>
            <a:r>
              <a:rPr lang="en-US" dirty="0">
                <a:solidFill>
                  <a:schemeClr val="accent2">
                    <a:lumMod val="40000"/>
                    <a:lumOff val="60000"/>
                  </a:schemeClr>
                </a:solidFill>
              </a:rPr>
              <a:t> PERUBAHAN</a:t>
            </a:r>
            <a:endParaRPr lang="id-ID" dirty="0">
              <a:solidFill>
                <a:schemeClr val="accent2">
                  <a:lumMod val="40000"/>
                  <a:lumOff val="60000"/>
                </a:schemeClr>
              </a:solidFill>
            </a:endParaRPr>
          </a:p>
        </p:txBody>
      </p:sp>
      <p:sp>
        <p:nvSpPr>
          <p:cNvPr id="3" name="Content Placeholder 2"/>
          <p:cNvSpPr>
            <a:spLocks noGrp="1"/>
          </p:cNvSpPr>
          <p:nvPr>
            <p:ph idx="1"/>
          </p:nvPr>
        </p:nvSpPr>
        <p:spPr>
          <a:xfrm>
            <a:off x="628650" y="2896320"/>
            <a:ext cx="7886700" cy="1202531"/>
          </a:xfrm>
        </p:spPr>
        <p:txBody>
          <a:bodyPr/>
          <a:lstStyle/>
          <a:p>
            <a:r>
              <a:rPr lang="id-ID" dirty="0">
                <a:solidFill>
                  <a:srgbClr val="FFFF00"/>
                </a:solidFill>
              </a:rPr>
              <a:t>Kotter ( 1995)  mengemukakan 8 tahapan kritis dalam perubahan yang perlu dipahami serta dilakukan dengan penuh integritas agar perubahan berjalan sukses </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25</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2053810" y="953575"/>
            <a:ext cx="5020184" cy="5047175"/>
          </a:xfrm>
          <a:prstGeom prst="rect">
            <a:avLst/>
          </a:prstGeom>
          <a:noFill/>
          <a:ln w="9525">
            <a:noFill/>
            <a:miter lim="800000"/>
            <a:headEnd/>
            <a:tailEnd/>
          </a:ln>
          <a:effectLst/>
        </p:spPr>
      </p:pic>
      <p:sp>
        <p:nvSpPr>
          <p:cNvPr id="5" name="Down Arrow 4"/>
          <p:cNvSpPr/>
          <p:nvPr/>
        </p:nvSpPr>
        <p:spPr>
          <a:xfrm rot="19221921">
            <a:off x="5088661" y="1257165"/>
            <a:ext cx="368048" cy="36003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id-ID" sz="1350">
              <a:solidFill>
                <a:prstClr val="white"/>
              </a:solidFill>
              <a:latin typeface="Calibri" panose="020F0502020204030204"/>
            </a:endParaRPr>
          </a:p>
        </p:txBody>
      </p:sp>
      <p:sp>
        <p:nvSpPr>
          <p:cNvPr id="6" name="Slide Number Placeholder 5"/>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26</a:t>
            </a:fld>
            <a:endParaRPr lang="id-ID">
              <a:solidFill>
                <a:prstClr val="black">
                  <a:tint val="75000"/>
                </a:prstClr>
              </a:solidFill>
              <a:latin typeface="Calibri" panose="020F0502020204030204"/>
            </a:endParaRPr>
          </a:p>
        </p:txBody>
      </p:sp>
      <p:sp>
        <p:nvSpPr>
          <p:cNvPr id="7" name="Footer Placeholder 6"/>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4343" y="1545764"/>
            <a:ext cx="7886700" cy="994172"/>
          </a:xfrm>
        </p:spPr>
        <p:txBody>
          <a:bodyPr>
            <a:normAutofit fontScale="90000"/>
          </a:bodyPr>
          <a:lstStyle/>
          <a:p>
            <a:r>
              <a:rPr lang="id-ID" dirty="0">
                <a:solidFill>
                  <a:schemeClr val="accent6">
                    <a:lumMod val="60000"/>
                    <a:lumOff val="40000"/>
                  </a:schemeClr>
                </a:solidFill>
              </a:rPr>
              <a:t>1.  Building a case for change</a:t>
            </a:r>
            <a:br>
              <a:rPr lang="id-ID" dirty="0">
                <a:solidFill>
                  <a:schemeClr val="accent6">
                    <a:lumMod val="60000"/>
                    <a:lumOff val="40000"/>
                  </a:schemeClr>
                </a:solidFill>
              </a:rPr>
            </a:br>
            <a:endParaRPr lang="id-ID" dirty="0">
              <a:solidFill>
                <a:schemeClr val="accent6">
                  <a:lumMod val="60000"/>
                  <a:lumOff val="40000"/>
                </a:schemeClr>
              </a:solidFill>
            </a:endParaRPr>
          </a:p>
        </p:txBody>
      </p:sp>
      <p:sp>
        <p:nvSpPr>
          <p:cNvPr id="3" name="Content Placeholder 2"/>
          <p:cNvSpPr>
            <a:spLocks noGrp="1"/>
          </p:cNvSpPr>
          <p:nvPr>
            <p:ph idx="1"/>
          </p:nvPr>
        </p:nvSpPr>
        <p:spPr>
          <a:xfrm>
            <a:off x="628650" y="2226469"/>
            <a:ext cx="7886700" cy="1820549"/>
          </a:xfrm>
        </p:spPr>
        <p:txBody>
          <a:bodyPr/>
          <a:lstStyle/>
          <a:p>
            <a:r>
              <a:rPr lang="id-ID" dirty="0">
                <a:solidFill>
                  <a:schemeClr val="bg1"/>
                </a:solidFill>
              </a:rPr>
              <a:t>Perlu dikemukakan bahwa perubahan akan mengandung resiko namun resiko akan lebih besar kalau tidak berubah</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27</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38004" y="1759750"/>
            <a:ext cx="7067993" cy="1240623"/>
          </a:xfrm>
        </p:spPr>
        <p:txBody>
          <a:bodyPr>
            <a:normAutofit/>
          </a:bodyPr>
          <a:lstStyle/>
          <a:p>
            <a:r>
              <a:rPr lang="id-ID" dirty="0">
                <a:solidFill>
                  <a:schemeClr val="accent6">
                    <a:lumMod val="60000"/>
                    <a:lumOff val="40000"/>
                  </a:schemeClr>
                </a:solidFill>
              </a:rPr>
              <a:t>2. Forming a powerfull guiding coalition</a:t>
            </a:r>
            <a:br>
              <a:rPr lang="id-ID" dirty="0">
                <a:solidFill>
                  <a:schemeClr val="accent6">
                    <a:lumMod val="60000"/>
                    <a:lumOff val="40000"/>
                  </a:schemeClr>
                </a:solidFill>
              </a:rPr>
            </a:br>
            <a:endParaRPr lang="id-ID" dirty="0">
              <a:solidFill>
                <a:schemeClr val="accent6">
                  <a:lumMod val="60000"/>
                  <a:lumOff val="40000"/>
                </a:schemeClr>
              </a:solidFill>
            </a:endParaRPr>
          </a:p>
        </p:txBody>
      </p:sp>
      <p:sp>
        <p:nvSpPr>
          <p:cNvPr id="3" name="Content Placeholder 2"/>
          <p:cNvSpPr>
            <a:spLocks noGrp="1"/>
          </p:cNvSpPr>
          <p:nvPr>
            <p:ph idx="1"/>
          </p:nvPr>
        </p:nvSpPr>
        <p:spPr>
          <a:xfrm>
            <a:off x="1132368" y="3000373"/>
            <a:ext cx="7216849" cy="1174235"/>
          </a:xfrm>
        </p:spPr>
        <p:txBody>
          <a:bodyPr/>
          <a:lstStyle/>
          <a:p>
            <a:r>
              <a:rPr lang="id-ID" dirty="0">
                <a:solidFill>
                  <a:schemeClr val="bg1"/>
                </a:solidFill>
              </a:rPr>
              <a:t>Bentuk tim yang kuat dan efektif serta berikan kewenangan untuk memimpin perubahan</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28</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a:solidFill>
                  <a:schemeClr val="accent6">
                    <a:lumMod val="60000"/>
                    <a:lumOff val="40000"/>
                  </a:schemeClr>
                </a:solidFill>
              </a:rPr>
              <a:t>3. Creating a vision </a:t>
            </a:r>
            <a:br>
              <a:rPr lang="id-ID" dirty="0">
                <a:solidFill>
                  <a:schemeClr val="accent6">
                    <a:lumMod val="60000"/>
                    <a:lumOff val="40000"/>
                  </a:schemeClr>
                </a:solidFill>
              </a:rPr>
            </a:br>
            <a:endParaRPr lang="id-ID" dirty="0">
              <a:solidFill>
                <a:schemeClr val="accent6">
                  <a:lumMod val="60000"/>
                  <a:lumOff val="40000"/>
                </a:schemeClr>
              </a:solidFill>
            </a:endParaRPr>
          </a:p>
        </p:txBody>
      </p:sp>
      <p:sp>
        <p:nvSpPr>
          <p:cNvPr id="3" name="Content Placeholder 2"/>
          <p:cNvSpPr>
            <a:spLocks noGrp="1"/>
          </p:cNvSpPr>
          <p:nvPr>
            <p:ph idx="1"/>
          </p:nvPr>
        </p:nvSpPr>
        <p:spPr>
          <a:xfrm>
            <a:off x="899779" y="2197037"/>
            <a:ext cx="7545130" cy="1419363"/>
          </a:xfrm>
        </p:spPr>
        <p:txBody>
          <a:bodyPr/>
          <a:lstStyle/>
          <a:p>
            <a:r>
              <a:rPr lang="id-ID" dirty="0">
                <a:solidFill>
                  <a:schemeClr val="bg1"/>
                </a:solidFill>
              </a:rPr>
              <a:t>Gunakan orang yang kharismatik untuk mengemukakan Visi pada semua yang terlibat pada perubahan. Dalam hal ini tujuan utama ialah adanya arah yang jelas dari perubahan</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29</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a:solidFill>
                  <a:schemeClr val="accent6">
                    <a:lumMod val="60000"/>
                    <a:lumOff val="40000"/>
                  </a:schemeClr>
                </a:solidFill>
              </a:rPr>
              <a:t>4. Comunicatting the vision</a:t>
            </a:r>
            <a:br>
              <a:rPr lang="id-ID" dirty="0">
                <a:solidFill>
                  <a:schemeClr val="accent6">
                    <a:lumMod val="60000"/>
                    <a:lumOff val="40000"/>
                  </a:schemeClr>
                </a:solidFill>
              </a:rPr>
            </a:br>
            <a:endParaRPr lang="id-ID" dirty="0">
              <a:solidFill>
                <a:schemeClr val="accent6">
                  <a:lumMod val="60000"/>
                  <a:lumOff val="40000"/>
                </a:schemeClr>
              </a:solidFill>
            </a:endParaRPr>
          </a:p>
        </p:txBody>
      </p:sp>
      <p:sp>
        <p:nvSpPr>
          <p:cNvPr id="3" name="Content Placeholder 2"/>
          <p:cNvSpPr>
            <a:spLocks noGrp="1"/>
          </p:cNvSpPr>
          <p:nvPr>
            <p:ph idx="1"/>
          </p:nvPr>
        </p:nvSpPr>
        <p:spPr>
          <a:xfrm>
            <a:off x="725673" y="2464588"/>
            <a:ext cx="7440133" cy="964412"/>
          </a:xfrm>
        </p:spPr>
        <p:txBody>
          <a:bodyPr/>
          <a:lstStyle/>
          <a:p>
            <a:r>
              <a:rPr lang="id-ID" dirty="0">
                <a:solidFill>
                  <a:schemeClr val="bg1"/>
                </a:solidFill>
              </a:rPr>
              <a:t>Komunikasikan visi pada </a:t>
            </a:r>
            <a:r>
              <a:rPr lang="en-US" dirty="0" err="1">
                <a:solidFill>
                  <a:schemeClr val="bg1"/>
                </a:solidFill>
              </a:rPr>
              <a:t>pemangku</a:t>
            </a:r>
            <a:r>
              <a:rPr lang="en-US" dirty="0">
                <a:solidFill>
                  <a:schemeClr val="bg1"/>
                </a:solidFill>
              </a:rPr>
              <a:t> </a:t>
            </a:r>
            <a:r>
              <a:rPr lang="en-US" dirty="0" err="1">
                <a:solidFill>
                  <a:schemeClr val="bg1"/>
                </a:solidFill>
              </a:rPr>
              <a:t>kepentingan</a:t>
            </a:r>
            <a:r>
              <a:rPr lang="en-US" dirty="0">
                <a:solidFill>
                  <a:schemeClr val="bg1"/>
                </a:solidFill>
              </a:rPr>
              <a:t> </a:t>
            </a:r>
            <a:r>
              <a:rPr lang="id-ID" i="1" dirty="0">
                <a:solidFill>
                  <a:schemeClr val="bg1"/>
                </a:solidFill>
              </a:rPr>
              <a:t>stakeholder</a:t>
            </a:r>
            <a:r>
              <a:rPr lang="id-ID" dirty="0">
                <a:solidFill>
                  <a:schemeClr val="bg1"/>
                </a:solidFill>
              </a:rPr>
              <a:t> untuk menciptakan sinergi</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30</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9852" y="1063229"/>
            <a:ext cx="6988249" cy="1240623"/>
          </a:xfrm>
        </p:spPr>
        <p:txBody>
          <a:bodyPr>
            <a:normAutofit fontScale="90000"/>
          </a:bodyPr>
          <a:lstStyle/>
          <a:p>
            <a:r>
              <a:rPr lang="id-ID" dirty="0">
                <a:solidFill>
                  <a:schemeClr val="accent6">
                    <a:lumMod val="60000"/>
                    <a:lumOff val="40000"/>
                  </a:schemeClr>
                </a:solidFill>
              </a:rPr>
              <a:t>5. Empowering others to act on the vision</a:t>
            </a:r>
            <a:br>
              <a:rPr lang="id-ID" dirty="0">
                <a:solidFill>
                  <a:schemeClr val="accent6">
                    <a:lumMod val="60000"/>
                    <a:lumOff val="40000"/>
                  </a:schemeClr>
                </a:solidFill>
              </a:rPr>
            </a:br>
            <a:endParaRPr lang="id-ID" dirty="0">
              <a:solidFill>
                <a:schemeClr val="accent6">
                  <a:lumMod val="60000"/>
                  <a:lumOff val="40000"/>
                </a:schemeClr>
              </a:solidFill>
            </a:endParaRPr>
          </a:p>
        </p:txBody>
      </p:sp>
      <p:sp>
        <p:nvSpPr>
          <p:cNvPr id="3" name="Content Placeholder 2"/>
          <p:cNvSpPr>
            <a:spLocks noGrp="1"/>
          </p:cNvSpPr>
          <p:nvPr>
            <p:ph idx="1"/>
          </p:nvPr>
        </p:nvSpPr>
        <p:spPr>
          <a:xfrm>
            <a:off x="749596" y="2303852"/>
            <a:ext cx="7247417" cy="1313542"/>
          </a:xfrm>
        </p:spPr>
        <p:txBody>
          <a:bodyPr/>
          <a:lstStyle/>
          <a:p>
            <a:r>
              <a:rPr lang="id-ID" dirty="0">
                <a:solidFill>
                  <a:schemeClr val="bg1"/>
                </a:solidFill>
              </a:rPr>
              <a:t>Disini perlunya administrator untuk membuat struktur yang  mendukung perubahan serta menghilangkan hambatan yang ada pada jalan perubahan</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31</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8414341" cy="994172"/>
          </a:xfrm>
        </p:spPr>
        <p:txBody>
          <a:bodyPr>
            <a:normAutofit/>
          </a:bodyPr>
          <a:lstStyle/>
          <a:p>
            <a:r>
              <a:rPr lang="id-ID" dirty="0">
                <a:solidFill>
                  <a:schemeClr val="accent6">
                    <a:lumMod val="60000"/>
                    <a:lumOff val="40000"/>
                  </a:schemeClr>
                </a:solidFill>
              </a:rPr>
              <a:t>6. Planning for and creating  the short-term wins </a:t>
            </a:r>
          </a:p>
        </p:txBody>
      </p:sp>
      <p:sp>
        <p:nvSpPr>
          <p:cNvPr id="3" name="Content Placeholder 2"/>
          <p:cNvSpPr>
            <a:spLocks noGrp="1"/>
          </p:cNvSpPr>
          <p:nvPr>
            <p:ph idx="1"/>
          </p:nvPr>
        </p:nvSpPr>
        <p:spPr>
          <a:xfrm>
            <a:off x="909084" y="2015725"/>
            <a:ext cx="7606266" cy="2826550"/>
          </a:xfrm>
        </p:spPr>
        <p:txBody>
          <a:bodyPr/>
          <a:lstStyle/>
          <a:p>
            <a:r>
              <a:rPr lang="id-ID" dirty="0">
                <a:solidFill>
                  <a:schemeClr val="bg1"/>
                </a:solidFill>
              </a:rPr>
              <a:t>Hal ini untuk memastikan hasil awal dari perubahan serta untuk menciptakan momentum perubahan yang tepat</a:t>
            </a:r>
          </a:p>
          <a:p>
            <a:endParaRPr lang="id-ID" dirty="0">
              <a:solidFill>
                <a:schemeClr val="bg1"/>
              </a:solidFill>
            </a:endParaRPr>
          </a:p>
          <a:p>
            <a:r>
              <a:rPr lang="id-ID" dirty="0">
                <a:solidFill>
                  <a:schemeClr val="bg1"/>
                </a:solidFill>
              </a:rPr>
              <a:t>Perlu juga ada kesempatan untuk mengakui</a:t>
            </a:r>
            <a:r>
              <a:rPr lang="en-US" dirty="0">
                <a:solidFill>
                  <a:schemeClr val="bg1"/>
                </a:solidFill>
              </a:rPr>
              <a:t> </a:t>
            </a:r>
            <a:r>
              <a:rPr lang="en-US" dirty="0" err="1">
                <a:solidFill>
                  <a:schemeClr val="bg1"/>
                </a:solidFill>
              </a:rPr>
              <a:t>bersama</a:t>
            </a:r>
            <a:r>
              <a:rPr lang="en-US" dirty="0">
                <a:solidFill>
                  <a:schemeClr val="bg1"/>
                </a:solidFill>
              </a:rPr>
              <a:t> </a:t>
            </a:r>
            <a:r>
              <a:rPr lang="id-ID" dirty="0">
                <a:solidFill>
                  <a:schemeClr val="bg1"/>
                </a:solidFill>
              </a:rPr>
              <a:t> hasil  perubahan tersebut</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32</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a:solidFill>
                  <a:schemeClr val="accent6">
                    <a:lumMod val="60000"/>
                    <a:lumOff val="40000"/>
                  </a:schemeClr>
                </a:solidFill>
              </a:rPr>
              <a:t>7. Consolidating improvment</a:t>
            </a:r>
            <a:br>
              <a:rPr lang="id-ID" dirty="0">
                <a:solidFill>
                  <a:schemeClr val="accent6">
                    <a:lumMod val="60000"/>
                    <a:lumOff val="40000"/>
                  </a:schemeClr>
                </a:solidFill>
              </a:rPr>
            </a:br>
            <a:endParaRPr lang="id-ID" dirty="0">
              <a:solidFill>
                <a:schemeClr val="accent6">
                  <a:lumMod val="60000"/>
                  <a:lumOff val="40000"/>
                </a:schemeClr>
              </a:solidFill>
            </a:endParaRPr>
          </a:p>
        </p:txBody>
      </p:sp>
      <p:sp>
        <p:nvSpPr>
          <p:cNvPr id="3" name="Content Placeholder 2"/>
          <p:cNvSpPr>
            <a:spLocks noGrp="1"/>
          </p:cNvSpPr>
          <p:nvPr>
            <p:ph idx="1"/>
          </p:nvPr>
        </p:nvSpPr>
        <p:spPr>
          <a:xfrm>
            <a:off x="875857" y="2125266"/>
            <a:ext cx="7886700" cy="1118800"/>
          </a:xfrm>
        </p:spPr>
        <p:txBody>
          <a:bodyPr/>
          <a:lstStyle/>
          <a:p>
            <a:r>
              <a:rPr lang="id-ID" dirty="0">
                <a:solidFill>
                  <a:schemeClr val="bg1"/>
                </a:solidFill>
              </a:rPr>
              <a:t>Menginstitusionalkan perubahan hal ini perlu konsentrasi pada persona ldan  dukungan SDM  serta Suport administrasi.</a:t>
            </a:r>
          </a:p>
          <a:p>
            <a:endParaRPr lang="id-ID" dirty="0">
              <a:solidFill>
                <a:schemeClr val="bg1"/>
              </a:solidFill>
            </a:endParaRP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33</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solidFill>
                  <a:schemeClr val="accent6">
                    <a:lumMod val="60000"/>
                    <a:lumOff val="40000"/>
                  </a:schemeClr>
                </a:solidFill>
              </a:rPr>
              <a:t>8. Institutionalizing</a:t>
            </a:r>
            <a:r>
              <a:rPr lang="id-ID" dirty="0"/>
              <a:t> </a:t>
            </a:r>
          </a:p>
        </p:txBody>
      </p:sp>
      <p:sp>
        <p:nvSpPr>
          <p:cNvPr id="3" name="Content Placeholder 2"/>
          <p:cNvSpPr>
            <a:spLocks noGrp="1"/>
          </p:cNvSpPr>
          <p:nvPr>
            <p:ph idx="1"/>
          </p:nvPr>
        </p:nvSpPr>
        <p:spPr>
          <a:xfrm>
            <a:off x="628650" y="2226469"/>
            <a:ext cx="7886700" cy="1294237"/>
          </a:xfrm>
        </p:spPr>
        <p:txBody>
          <a:bodyPr/>
          <a:lstStyle/>
          <a:p>
            <a:r>
              <a:rPr lang="id-ID" dirty="0">
                <a:solidFill>
                  <a:schemeClr val="bg1"/>
                </a:solidFill>
              </a:rPr>
              <a:t>Pastikan dengan adanya perubahan </a:t>
            </a:r>
            <a:r>
              <a:rPr lang="en-US" dirty="0">
                <a:solidFill>
                  <a:schemeClr val="bg1"/>
                </a:solidFill>
              </a:rPr>
              <a:t>dalam </a:t>
            </a:r>
            <a:r>
              <a:rPr lang="en-US" dirty="0" err="1">
                <a:solidFill>
                  <a:schemeClr val="bg1"/>
                </a:solidFill>
              </a:rPr>
              <a:t>organisasi</a:t>
            </a:r>
            <a:r>
              <a:rPr lang="en-US" dirty="0">
                <a:solidFill>
                  <a:schemeClr val="bg1"/>
                </a:solidFill>
              </a:rPr>
              <a:t> </a:t>
            </a:r>
            <a:r>
              <a:rPr lang="id-ID" dirty="0">
                <a:solidFill>
                  <a:schemeClr val="bg1"/>
                </a:solidFill>
              </a:rPr>
              <a:t>akan ada dampak dampak baik yang mengikutinya</a:t>
            </a:r>
          </a:p>
        </p:txBody>
      </p:sp>
      <p:sp>
        <p:nvSpPr>
          <p:cNvPr id="4" name="Slide Number Placeholder 3"/>
          <p:cNvSpPr>
            <a:spLocks noGrp="1"/>
          </p:cNvSpPr>
          <p:nvPr>
            <p:ph type="sldNum" sz="quarter" idx="12"/>
          </p:nvPr>
        </p:nvSpPr>
        <p:spPr/>
        <p:txBody>
          <a:bodyPr/>
          <a:lstStyle/>
          <a:p>
            <a:pPr defTabSz="685800"/>
            <a:fld id="{2511A638-9563-4804-8C8F-1ACF3B2AAEC1}" type="slidenum">
              <a:rPr lang="id-ID">
                <a:solidFill>
                  <a:prstClr val="black">
                    <a:tint val="75000"/>
                  </a:prstClr>
                </a:solidFill>
                <a:latin typeface="Calibri" panose="020F0502020204030204"/>
              </a:rPr>
              <a:pPr defTabSz="685800"/>
              <a:t>34</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0D0C0-57C0-7C21-E494-0F1A0846E0FC}"/>
              </a:ext>
            </a:extLst>
          </p:cNvPr>
          <p:cNvSpPr>
            <a:spLocks noGrp="1"/>
          </p:cNvSpPr>
          <p:nvPr>
            <p:ph type="title"/>
          </p:nvPr>
        </p:nvSpPr>
        <p:spPr/>
        <p:txBody>
          <a:bodyPr>
            <a:noAutofit/>
          </a:bodyPr>
          <a:lstStyle/>
          <a:p>
            <a:r>
              <a:rPr lang="en-US" sz="3600" dirty="0">
                <a:solidFill>
                  <a:srgbClr val="002060"/>
                </a:solidFill>
              </a:rPr>
              <a:t>TERAPKAN 7 PRINSIP </a:t>
            </a:r>
            <a:r>
              <a:rPr lang="en-US" sz="3600" i="1" dirty="0">
                <a:solidFill>
                  <a:srgbClr val="002060"/>
                </a:solidFill>
              </a:rPr>
              <a:t>GOOD UNIVERSITY GOVERNANCE</a:t>
            </a:r>
          </a:p>
        </p:txBody>
      </p:sp>
      <p:sp>
        <p:nvSpPr>
          <p:cNvPr id="3" name="Content Placeholder 2">
            <a:extLst>
              <a:ext uri="{FF2B5EF4-FFF2-40B4-BE49-F238E27FC236}">
                <a16:creationId xmlns:a16="http://schemas.microsoft.com/office/drawing/2014/main" id="{306F5AE9-6297-4095-D45F-A97F5CF8F75A}"/>
              </a:ext>
            </a:extLst>
          </p:cNvPr>
          <p:cNvSpPr>
            <a:spLocks noGrp="1"/>
          </p:cNvSpPr>
          <p:nvPr>
            <p:ph idx="1"/>
          </p:nvPr>
        </p:nvSpPr>
        <p:spPr>
          <a:xfrm>
            <a:off x="457200" y="1600201"/>
            <a:ext cx="8229600" cy="3047999"/>
          </a:xfrm>
          <a:solidFill>
            <a:srgbClr val="002060"/>
          </a:solidFill>
        </p:spPr>
        <p:txBody>
          <a:bodyPr>
            <a:normAutofit lnSpcReduction="10000"/>
          </a:bodyPr>
          <a:lstStyle/>
          <a:p>
            <a:pPr marL="514350" indent="-514350">
              <a:buFont typeface="+mj-lt"/>
              <a:buAutoNum type="arabicPeriod"/>
            </a:pPr>
            <a:r>
              <a:rPr lang="en-US" sz="2400" dirty="0" err="1">
                <a:solidFill>
                  <a:schemeClr val="bg1"/>
                </a:solidFill>
              </a:rPr>
              <a:t>Transparansi</a:t>
            </a:r>
            <a:endParaRPr lang="en-US" sz="2400" dirty="0">
              <a:solidFill>
                <a:schemeClr val="bg1"/>
              </a:solidFill>
            </a:endParaRPr>
          </a:p>
          <a:p>
            <a:pPr marL="514350" indent="-514350">
              <a:buFont typeface="+mj-lt"/>
              <a:buAutoNum type="arabicPeriod"/>
            </a:pPr>
            <a:r>
              <a:rPr lang="en-US" sz="2400" dirty="0" err="1">
                <a:solidFill>
                  <a:schemeClr val="bg1"/>
                </a:solidFill>
              </a:rPr>
              <a:t>Akuntabilitas</a:t>
            </a:r>
            <a:r>
              <a:rPr lang="en-US" sz="2400" dirty="0">
                <a:solidFill>
                  <a:schemeClr val="bg1"/>
                </a:solidFill>
              </a:rPr>
              <a:t> </a:t>
            </a:r>
            <a:r>
              <a:rPr lang="en-US" sz="2400" dirty="0" err="1">
                <a:solidFill>
                  <a:schemeClr val="bg1"/>
                </a:solidFill>
              </a:rPr>
              <a:t>pafda</a:t>
            </a:r>
            <a:r>
              <a:rPr lang="en-US" sz="2400" dirty="0">
                <a:solidFill>
                  <a:schemeClr val="bg1"/>
                </a:solidFill>
              </a:rPr>
              <a:t> stake </a:t>
            </a:r>
            <a:r>
              <a:rPr lang="en-US" sz="2400" dirty="0" err="1">
                <a:solidFill>
                  <a:schemeClr val="bg1"/>
                </a:solidFill>
              </a:rPr>
              <a:t>hoderResponsibility</a:t>
            </a:r>
            <a:endParaRPr lang="en-US" sz="2400" dirty="0">
              <a:solidFill>
                <a:schemeClr val="bg1"/>
              </a:solidFill>
            </a:endParaRPr>
          </a:p>
          <a:p>
            <a:pPr marL="514350" indent="-514350">
              <a:buFont typeface="+mj-lt"/>
              <a:buAutoNum type="arabicPeriod"/>
            </a:pPr>
            <a:r>
              <a:rPr lang="en-US" sz="2400" dirty="0" err="1">
                <a:solidFill>
                  <a:schemeClr val="bg1"/>
                </a:solidFill>
              </a:rPr>
              <a:t>Independensi</a:t>
            </a:r>
            <a:r>
              <a:rPr lang="en-US" sz="2400" dirty="0">
                <a:solidFill>
                  <a:schemeClr val="bg1"/>
                </a:solidFill>
              </a:rPr>
              <a:t> ( dalam </a:t>
            </a:r>
            <a:r>
              <a:rPr lang="en-US" sz="2400" dirty="0" err="1">
                <a:solidFill>
                  <a:schemeClr val="bg1"/>
                </a:solidFill>
              </a:rPr>
              <a:t>pengambilan</a:t>
            </a:r>
            <a:r>
              <a:rPr lang="en-US" sz="2400" dirty="0">
                <a:solidFill>
                  <a:schemeClr val="bg1"/>
                </a:solidFill>
              </a:rPr>
              <a:t> </a:t>
            </a:r>
            <a:r>
              <a:rPr lang="en-US" sz="2400" dirty="0" err="1">
                <a:solidFill>
                  <a:schemeClr val="bg1"/>
                </a:solidFill>
              </a:rPr>
              <a:t>keputusan</a:t>
            </a:r>
            <a:endParaRPr lang="en-US" sz="2400" dirty="0">
              <a:solidFill>
                <a:schemeClr val="bg1"/>
              </a:solidFill>
            </a:endParaRPr>
          </a:p>
          <a:p>
            <a:pPr marL="514350" indent="-514350">
              <a:buFont typeface="+mj-lt"/>
              <a:buAutoNum type="arabicPeriod"/>
            </a:pPr>
            <a:r>
              <a:rPr lang="en-US" sz="2400" dirty="0">
                <a:solidFill>
                  <a:schemeClr val="bg1"/>
                </a:solidFill>
              </a:rPr>
              <a:t>Fairness (</a:t>
            </a:r>
            <a:r>
              <a:rPr lang="en-US" sz="2400" dirty="0" err="1">
                <a:solidFill>
                  <a:schemeClr val="bg1"/>
                </a:solidFill>
              </a:rPr>
              <a:t>adil</a:t>
            </a:r>
            <a:r>
              <a:rPr lang="en-US" sz="2400" dirty="0">
                <a:solidFill>
                  <a:schemeClr val="bg1"/>
                </a:solidFill>
              </a:rPr>
              <a:t>)</a:t>
            </a:r>
          </a:p>
          <a:p>
            <a:pPr marL="514350" indent="-514350">
              <a:buFont typeface="+mj-lt"/>
              <a:buAutoNum type="arabicPeriod"/>
            </a:pPr>
            <a:r>
              <a:rPr lang="en-US" sz="2400" dirty="0" err="1">
                <a:solidFill>
                  <a:schemeClr val="bg1"/>
                </a:solidFill>
              </a:rPr>
              <a:t>Penjaminan</a:t>
            </a:r>
            <a:r>
              <a:rPr lang="en-US" sz="2400" dirty="0">
                <a:solidFill>
                  <a:schemeClr val="bg1"/>
                </a:solidFill>
              </a:rPr>
              <a:t> </a:t>
            </a:r>
            <a:r>
              <a:rPr lang="en-US" sz="2400" dirty="0" err="1">
                <a:solidFill>
                  <a:schemeClr val="bg1"/>
                </a:solidFill>
              </a:rPr>
              <a:t>Mutu</a:t>
            </a:r>
            <a:r>
              <a:rPr lang="en-US" sz="2400" dirty="0">
                <a:solidFill>
                  <a:schemeClr val="bg1"/>
                </a:solidFill>
              </a:rPr>
              <a:t> dan </a:t>
            </a:r>
            <a:r>
              <a:rPr lang="en-US" sz="2400" dirty="0" err="1">
                <a:solidFill>
                  <a:schemeClr val="bg1"/>
                </a:solidFill>
              </a:rPr>
              <a:t>relevansi</a:t>
            </a:r>
            <a:endParaRPr lang="en-US" sz="2400" dirty="0">
              <a:solidFill>
                <a:schemeClr val="bg1"/>
              </a:solidFill>
            </a:endParaRPr>
          </a:p>
          <a:p>
            <a:pPr marL="514350" indent="-514350">
              <a:buFont typeface="+mj-lt"/>
              <a:buAutoNum type="arabicPeriod"/>
            </a:pPr>
            <a:r>
              <a:rPr lang="en-US" sz="2400" dirty="0" err="1">
                <a:solidFill>
                  <a:schemeClr val="bg1"/>
                </a:solidFill>
              </a:rPr>
              <a:t>Efektifitas</a:t>
            </a:r>
            <a:r>
              <a:rPr lang="en-US" sz="2400" dirty="0">
                <a:solidFill>
                  <a:schemeClr val="bg1"/>
                </a:solidFill>
              </a:rPr>
              <a:t> dan </a:t>
            </a:r>
            <a:r>
              <a:rPr lang="en-US" sz="2400" dirty="0" err="1">
                <a:solidFill>
                  <a:schemeClr val="bg1"/>
                </a:solidFill>
              </a:rPr>
              <a:t>Efisiensi</a:t>
            </a:r>
            <a:endParaRPr lang="en-US" sz="2400" dirty="0">
              <a:solidFill>
                <a:schemeClr val="bg1"/>
              </a:solidFill>
            </a:endParaRPr>
          </a:p>
          <a:p>
            <a:pPr marL="514350" indent="-514350">
              <a:buFont typeface="+mj-lt"/>
              <a:buAutoNum type="arabicPeriod"/>
            </a:pPr>
            <a:r>
              <a:rPr lang="en-US" sz="2400" dirty="0" err="1">
                <a:solidFill>
                  <a:schemeClr val="bg1"/>
                </a:solidFill>
              </a:rPr>
              <a:t>Nirlaba</a:t>
            </a:r>
            <a:endParaRPr lang="en-US" sz="2400" dirty="0">
              <a:solidFill>
                <a:schemeClr val="bg1"/>
              </a:solidFill>
            </a:endParaRPr>
          </a:p>
        </p:txBody>
      </p:sp>
      <p:sp>
        <p:nvSpPr>
          <p:cNvPr id="4" name="Slide Number Placeholder 3">
            <a:extLst>
              <a:ext uri="{FF2B5EF4-FFF2-40B4-BE49-F238E27FC236}">
                <a16:creationId xmlns:a16="http://schemas.microsoft.com/office/drawing/2014/main" id="{FBD17D44-8347-4B83-5184-120EE11684A6}"/>
              </a:ext>
            </a:extLst>
          </p:cNvPr>
          <p:cNvSpPr>
            <a:spLocks noGrp="1"/>
          </p:cNvSpPr>
          <p:nvPr>
            <p:ph type="sldNum" sz="quarter" idx="12"/>
          </p:nvPr>
        </p:nvSpPr>
        <p:spPr/>
        <p:txBody>
          <a:bodyPr/>
          <a:lstStyle/>
          <a:p>
            <a:fld id="{EDEE55E8-F8E4-4D77-BFDC-EB91F184E052}" type="slidenum">
              <a:rPr lang="en-US" smtClean="0"/>
              <a:pPr/>
              <a:t>35</a:t>
            </a:fld>
            <a:endParaRPr lang="en-US"/>
          </a:p>
        </p:txBody>
      </p:sp>
    </p:spTree>
    <p:extLst>
      <p:ext uri="{BB962C8B-B14F-4D97-AF65-F5344CB8AC3E}">
        <p14:creationId xmlns:p14="http://schemas.microsoft.com/office/powerpoint/2010/main" val="3137418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684847"/>
            <a:ext cx="7886700" cy="1325563"/>
          </a:xfrm>
        </p:spPr>
        <p:txBody>
          <a:bodyPr>
            <a:normAutofit/>
          </a:bodyPr>
          <a:lstStyle/>
          <a:p>
            <a:r>
              <a:rPr lang="id-ID" sz="2700" dirty="0">
                <a:solidFill>
                  <a:srgbClr val="FFFF00"/>
                </a:solidFill>
              </a:rPr>
              <a:t>BAGAIMANA MEMULAI </a:t>
            </a:r>
            <a:r>
              <a:rPr lang="en-US" sz="2700" dirty="0">
                <a:solidFill>
                  <a:srgbClr val="FFFF00"/>
                </a:solidFill>
              </a:rPr>
              <a:t> PERUBAHAN </a:t>
            </a:r>
            <a:r>
              <a:rPr lang="id-ID" sz="2700" dirty="0">
                <a:solidFill>
                  <a:srgbClr val="FFFF00"/>
                </a:solidFill>
              </a:rPr>
              <a:t>?</a:t>
            </a:r>
          </a:p>
        </p:txBody>
      </p:sp>
      <p:sp>
        <p:nvSpPr>
          <p:cNvPr id="3" name="Content Placeholder 2"/>
          <p:cNvSpPr>
            <a:spLocks noGrp="1"/>
          </p:cNvSpPr>
          <p:nvPr>
            <p:ph idx="1"/>
          </p:nvPr>
        </p:nvSpPr>
        <p:spPr/>
        <p:txBody>
          <a:bodyPr/>
          <a:lstStyle/>
          <a:p>
            <a:pPr marL="385763" indent="-385763">
              <a:buFont typeface="+mj-lt"/>
              <a:buAutoNum type="arabicPeriod"/>
            </a:pPr>
            <a:r>
              <a:rPr lang="id-ID" dirty="0">
                <a:solidFill>
                  <a:schemeClr val="bg1"/>
                </a:solidFill>
              </a:rPr>
              <a:t>Lakukan  program Review</a:t>
            </a:r>
          </a:p>
          <a:p>
            <a:pPr marL="385763" indent="-385763">
              <a:buFont typeface="+mj-lt"/>
              <a:buAutoNum type="arabicPeriod"/>
            </a:pPr>
            <a:r>
              <a:rPr lang="id-ID" dirty="0">
                <a:solidFill>
                  <a:schemeClr val="bg1"/>
                </a:solidFill>
              </a:rPr>
              <a:t>Kembangkan </a:t>
            </a:r>
            <a:r>
              <a:rPr lang="id-ID" i="1" dirty="0">
                <a:solidFill>
                  <a:schemeClr val="bg1"/>
                </a:solidFill>
              </a:rPr>
              <a:t>self assesment </a:t>
            </a:r>
            <a:r>
              <a:rPr lang="id-ID" dirty="0">
                <a:solidFill>
                  <a:schemeClr val="bg1"/>
                </a:solidFill>
              </a:rPr>
              <a:t>secara periodik</a:t>
            </a:r>
          </a:p>
          <a:p>
            <a:pPr marL="385763" indent="-385763">
              <a:buFont typeface="+mj-lt"/>
              <a:buAutoNum type="arabicPeriod"/>
            </a:pPr>
            <a:r>
              <a:rPr lang="id-ID" dirty="0">
                <a:solidFill>
                  <a:schemeClr val="bg1"/>
                </a:solidFill>
              </a:rPr>
              <a:t>Upayakan pandangan dari pihak eksternal</a:t>
            </a:r>
          </a:p>
          <a:p>
            <a:pPr marL="385763" indent="-385763">
              <a:buFont typeface="+mj-lt"/>
              <a:buAutoNum type="arabicPeriod"/>
            </a:pPr>
            <a:r>
              <a:rPr lang="id-ID" dirty="0">
                <a:solidFill>
                  <a:schemeClr val="bg1"/>
                </a:solidFill>
              </a:rPr>
              <a:t>Ciptakan </a:t>
            </a:r>
            <a:r>
              <a:rPr lang="id-ID" i="1" dirty="0">
                <a:solidFill>
                  <a:schemeClr val="bg1"/>
                </a:solidFill>
              </a:rPr>
              <a:t>Academic atmosfeer</a:t>
            </a:r>
            <a:r>
              <a:rPr lang="id-ID" dirty="0">
                <a:solidFill>
                  <a:schemeClr val="bg1"/>
                </a:solidFill>
              </a:rPr>
              <a:t> yang lebih baik</a:t>
            </a:r>
          </a:p>
          <a:p>
            <a:pPr marL="385763" indent="-385763">
              <a:buFont typeface="+mj-lt"/>
              <a:buAutoNum type="arabicPeriod"/>
            </a:pPr>
            <a:r>
              <a:rPr lang="id-ID" dirty="0">
                <a:solidFill>
                  <a:schemeClr val="bg1"/>
                </a:solidFill>
              </a:rPr>
              <a:t>Selalu kaitkan program/kegiatan dengan visi besar institusi </a:t>
            </a:r>
          </a:p>
          <a:p>
            <a:pPr marL="385763" indent="-385763">
              <a:buFont typeface="+mj-lt"/>
              <a:buAutoNum type="arabicPeriod"/>
            </a:pPr>
            <a:endParaRPr lang="id-ID" dirty="0">
              <a:solidFill>
                <a:schemeClr val="bg1"/>
              </a:solidFill>
            </a:endParaRPr>
          </a:p>
        </p:txBody>
      </p:sp>
      <p:sp>
        <p:nvSpPr>
          <p:cNvPr id="4" name="Slide Number Placeholder 3"/>
          <p:cNvSpPr>
            <a:spLocks noGrp="1"/>
          </p:cNvSpPr>
          <p:nvPr>
            <p:ph type="sldNum" sz="quarter" idx="12"/>
          </p:nvPr>
        </p:nvSpPr>
        <p:spPr/>
        <p:txBody>
          <a:bodyPr/>
          <a:lstStyle/>
          <a:p>
            <a:pPr defTabSz="685800"/>
            <a:fld id="{EB8E630E-0B33-4096-B307-1A983EC82376}" type="slidenum">
              <a:rPr lang="id-ID">
                <a:solidFill>
                  <a:prstClr val="black">
                    <a:tint val="75000"/>
                  </a:prstClr>
                </a:solidFill>
                <a:latin typeface="Calibri" panose="020F0502020204030204"/>
              </a:rPr>
              <a:pPr defTabSz="685800"/>
              <a:t>36</a:t>
            </a:fld>
            <a:endParaRPr lang="id-ID">
              <a:solidFill>
                <a:prstClr val="black">
                  <a:tint val="75000"/>
                </a:prstClr>
              </a:solidFill>
              <a:latin typeface="Calibri" panose="020F0502020204030204"/>
            </a:endParaRPr>
          </a:p>
        </p:txBody>
      </p:sp>
      <p:sp>
        <p:nvSpPr>
          <p:cNvPr id="5" name="Footer Placeholder 4"/>
          <p:cNvSpPr>
            <a:spLocks noGrp="1"/>
          </p:cNvSpPr>
          <p:nvPr>
            <p:ph type="ftr" sz="quarter" idx="11"/>
          </p:nvPr>
        </p:nvSpPr>
        <p:spPr/>
        <p:txBody>
          <a:bodyPr/>
          <a:lstStyle/>
          <a:p>
            <a:pPr defTabSz="685800"/>
            <a:r>
              <a:rPr lang="id-ID">
                <a:solidFill>
                  <a:prstClr val="black">
                    <a:tint val="75000"/>
                  </a:prstClr>
                </a:solidFill>
                <a:latin typeface="Calibri" panose="020F0502020204030204"/>
              </a:rPr>
              <a:t>J.P Gentur Sutapa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D:\SEMUA YANG PATEN ADA DISINI\logo ugm BAKUI\akarjulang_biru_transp (1) - Copy.png"/>
          <p:cNvPicPr>
            <a:picLocks noChangeAspect="1" noChangeArrowheads="1"/>
          </p:cNvPicPr>
          <p:nvPr/>
        </p:nvPicPr>
        <p:blipFill>
          <a:blip r:embed="rId2" cstate="print"/>
          <a:srcRect/>
          <a:stretch>
            <a:fillRect/>
          </a:stretch>
        </p:blipFill>
        <p:spPr bwMode="auto">
          <a:xfrm>
            <a:off x="6400800" y="1905000"/>
            <a:ext cx="2375126" cy="3268133"/>
          </a:xfrm>
          <a:prstGeom prst="rect">
            <a:avLst/>
          </a:prstGeom>
          <a:noFill/>
        </p:spPr>
      </p:pic>
      <p:cxnSp>
        <p:nvCxnSpPr>
          <p:cNvPr id="22" name="Straight Connector 21"/>
          <p:cNvCxnSpPr/>
          <p:nvPr/>
        </p:nvCxnSpPr>
        <p:spPr>
          <a:xfrm>
            <a:off x="6172200" y="1701800"/>
            <a:ext cx="0" cy="3657600"/>
          </a:xfrm>
          <a:prstGeom prst="line">
            <a:avLst/>
          </a:prstGeom>
          <a:ln w="38100"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269502" y="2362200"/>
            <a:ext cx="4293996" cy="769441"/>
          </a:xfrm>
          <a:prstGeom prst="rect">
            <a:avLst/>
          </a:prstGeom>
          <a:noFill/>
        </p:spPr>
        <p:txBody>
          <a:bodyPr wrap="none" rtlCol="0">
            <a:spAutoFit/>
          </a:bodyPr>
          <a:lstStyle/>
          <a:p>
            <a:r>
              <a:rPr lang="id-ID" sz="4400" dirty="0">
                <a:solidFill>
                  <a:srgbClr val="FF0000"/>
                </a:solidFill>
              </a:rPr>
              <a:t>Gin</a:t>
            </a:r>
            <a:r>
              <a:rPr lang="id-ID" sz="3200" b="1" dirty="0">
                <a:solidFill>
                  <a:srgbClr val="FF0000"/>
                </a:solidFill>
              </a:rPr>
              <a:t>Ö</a:t>
            </a:r>
            <a:r>
              <a:rPr lang="id-ID" sz="4400" dirty="0">
                <a:solidFill>
                  <a:srgbClr val="FF0000"/>
                </a:solidFill>
              </a:rPr>
              <a:t>ng Prati Dino</a:t>
            </a:r>
            <a:endParaRPr lang="en-US" sz="4400" dirty="0">
              <a:solidFill>
                <a:srgbClr val="FF0000"/>
              </a:solidFill>
            </a:endParaRPr>
          </a:p>
        </p:txBody>
      </p:sp>
      <p:sp>
        <p:nvSpPr>
          <p:cNvPr id="4" name="TextBox 3"/>
          <p:cNvSpPr txBox="1"/>
          <p:nvPr/>
        </p:nvSpPr>
        <p:spPr>
          <a:xfrm>
            <a:off x="1505400" y="3317366"/>
            <a:ext cx="3822200" cy="923330"/>
          </a:xfrm>
          <a:prstGeom prst="rect">
            <a:avLst/>
          </a:prstGeom>
          <a:noFill/>
        </p:spPr>
        <p:txBody>
          <a:bodyPr wrap="none" rtlCol="0">
            <a:spAutoFit/>
          </a:bodyPr>
          <a:lstStyle/>
          <a:p>
            <a:r>
              <a:rPr lang="id-ID" sz="5400" b="1" dirty="0">
                <a:solidFill>
                  <a:srgbClr val="002060"/>
                </a:solidFill>
              </a:rPr>
              <a:t>Terima Kasih</a:t>
            </a:r>
            <a:endParaRPr lang="en-US" sz="5400" b="1" dirty="0">
              <a:solidFill>
                <a:srgbClr val="002060"/>
              </a:solidFill>
            </a:endParaRPr>
          </a:p>
        </p:txBody>
      </p:sp>
      <p:sp>
        <p:nvSpPr>
          <p:cNvPr id="3" name="Slide Number Placeholder 2">
            <a:extLst>
              <a:ext uri="{FF2B5EF4-FFF2-40B4-BE49-F238E27FC236}">
                <a16:creationId xmlns:a16="http://schemas.microsoft.com/office/drawing/2014/main" id="{4B7E2944-213F-9798-DFBD-356DC4B97163}"/>
              </a:ext>
            </a:extLst>
          </p:cNvPr>
          <p:cNvSpPr>
            <a:spLocks noGrp="1"/>
          </p:cNvSpPr>
          <p:nvPr>
            <p:ph type="sldNum" sz="quarter" idx="12"/>
          </p:nvPr>
        </p:nvSpPr>
        <p:spPr/>
        <p:txBody>
          <a:bodyPr/>
          <a:lstStyle/>
          <a:p>
            <a:fld id="{EDEE55E8-F8E4-4D77-BFDC-EB91F184E052}" type="slidenum">
              <a:rPr lang="en-US" smtClean="0"/>
              <a:pPr/>
              <a:t>37</a:t>
            </a:fld>
            <a:endParaRPr lang="en-US"/>
          </a:p>
        </p:txBody>
      </p:sp>
    </p:spTree>
    <p:extLst>
      <p:ext uri="{BB962C8B-B14F-4D97-AF65-F5344CB8AC3E}">
        <p14:creationId xmlns:p14="http://schemas.microsoft.com/office/powerpoint/2010/main" val="865705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7526</TotalTime>
  <Words>1364</Words>
  <Application>Microsoft Office PowerPoint</Application>
  <PresentationFormat>On-screen Show (4:3)</PresentationFormat>
  <Paragraphs>183</Paragraphs>
  <Slides>37</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Arial</vt:lpstr>
      <vt:lpstr>Calibri</vt:lpstr>
      <vt:lpstr>Calibri Light</vt:lpstr>
      <vt:lpstr>TimesNewRomanPS-BoldItalicMT</vt:lpstr>
      <vt:lpstr>Office Theme</vt:lpstr>
      <vt:lpstr>1_Office Theme</vt:lpstr>
      <vt:lpstr>PowerPoint Presentation</vt:lpstr>
      <vt:lpstr>Pemimpin dan Perubahan </vt:lpstr>
      <vt:lpstr> Pendekatan Adaptive Management </vt:lpstr>
      <vt:lpstr>PowerPoint Presentation</vt:lpstr>
      <vt:lpstr>BAGAIMANA PERAN PIMPINAN  </vt:lpstr>
      <vt:lpstr>FUNGSI UTAMA PIMPINAN</vt:lpstr>
      <vt:lpstr>CAPAIAN INSTITUSI  ADALAH CAPAIAN  KOLEKTIF</vt:lpstr>
      <vt:lpstr>Beberapa kiat sederhana dalam memberikan semangat pada  staf</vt:lpstr>
      <vt:lpstr>Beberapa kiat sederhana dalam memberikan semangat pada  staf</vt:lpstr>
      <vt:lpstr>Beberapa kiat sederhana dalam memberikan semangat pada  staf</vt:lpstr>
      <vt:lpstr>Pemimpin sebaiknya menunjukkan sikap disiplin yang tinggi </vt:lpstr>
      <vt:lpstr>Pemimpin sebaiknya tidak membiarkan dirinya sendiri melakukan penyimpangan  </vt:lpstr>
      <vt:lpstr>Pemimpin sebaiknya tidak mengajak staf melakukan atau berbuat yang tidak pantas. </vt:lpstr>
      <vt:lpstr>Pemimpin sebaiknya bersikap adil dan bijak (1) </vt:lpstr>
      <vt:lpstr>Pemimpin sebaiknya bersikap adil dan bijak (2)</vt:lpstr>
      <vt:lpstr>CATATAN  BAGI PEMIMPIN DALAM PENGEMBANGAN BUDAYA MUTU (1)</vt:lpstr>
      <vt:lpstr>CATATAN  BAGI PEMIMPIN DALAM PENGEMBANGAN BUDAYA MUTU (2)</vt:lpstr>
      <vt:lpstr>7 PRINSIP KEPEMIMPINAN EFEKTIF</vt:lpstr>
      <vt:lpstr>Kristalisasi DALAM PRAKTEK PEMIMPIN SEPERTI APA YANG DIHARAPKAN</vt:lpstr>
      <vt:lpstr>MEMIMPIN DENGAN REALITAS</vt:lpstr>
      <vt:lpstr>PEMIMPIN YANG DIKELILINGI PARA   PEMIMPIN </vt:lpstr>
      <vt:lpstr>FUNGSI UTAMA PIMPINAN</vt:lpstr>
      <vt:lpstr>PowerPoint Presentation</vt:lpstr>
      <vt:lpstr>Outcomes-Based Concept</vt:lpstr>
      <vt:lpstr> PERUBAHAN</vt:lpstr>
      <vt:lpstr>PowerPoint Presentation</vt:lpstr>
      <vt:lpstr>1.  Building a case for change </vt:lpstr>
      <vt:lpstr>2. Forming a powerfull guiding coalition </vt:lpstr>
      <vt:lpstr>3. Creating a vision  </vt:lpstr>
      <vt:lpstr>4. Comunicatting the vision </vt:lpstr>
      <vt:lpstr>5. Empowering others to act on the vision </vt:lpstr>
      <vt:lpstr>6. Planning for and creating  the short-term wins </vt:lpstr>
      <vt:lpstr>7. Consolidating improvment </vt:lpstr>
      <vt:lpstr>8. Institutionalizing </vt:lpstr>
      <vt:lpstr>TERAPKAN 7 PRINSIP GOOD UNIVERSITY GOVERNANCE</vt:lpstr>
      <vt:lpstr>BAGAIMANA MEMULAI  PERUBAHAN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Djoko Luknanto</cp:lastModifiedBy>
  <cp:revision>192</cp:revision>
  <cp:lastPrinted>2017-03-27T08:48:18Z</cp:lastPrinted>
  <dcterms:created xsi:type="dcterms:W3CDTF">2015-01-09T03:42:23Z</dcterms:created>
  <dcterms:modified xsi:type="dcterms:W3CDTF">2022-12-05T09:15:56Z</dcterms:modified>
</cp:coreProperties>
</file>